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6"/>
  </p:notesMasterIdLst>
  <p:sldIdLst>
    <p:sldId id="256" r:id="rId2"/>
    <p:sldId id="270" r:id="rId3"/>
    <p:sldId id="269" r:id="rId4"/>
    <p:sldId id="272" r:id="rId5"/>
    <p:sldId id="273" r:id="rId6"/>
    <p:sldId id="271" r:id="rId7"/>
    <p:sldId id="274" r:id="rId8"/>
    <p:sldId id="275" r:id="rId9"/>
    <p:sldId id="276" r:id="rId10"/>
    <p:sldId id="278" r:id="rId11"/>
    <p:sldId id="279" r:id="rId12"/>
    <p:sldId id="280" r:id="rId13"/>
    <p:sldId id="404" r:id="rId14"/>
    <p:sldId id="307" r:id="rId15"/>
    <p:sldId id="308" r:id="rId16"/>
    <p:sldId id="407" r:id="rId17"/>
    <p:sldId id="309" r:id="rId18"/>
    <p:sldId id="291" r:id="rId19"/>
    <p:sldId id="292" r:id="rId20"/>
    <p:sldId id="281" r:id="rId21"/>
    <p:sldId id="282" r:id="rId22"/>
    <p:sldId id="283" r:id="rId23"/>
    <p:sldId id="301" r:id="rId24"/>
    <p:sldId id="284" r:id="rId25"/>
    <p:sldId id="408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2" r:id="rId34"/>
    <p:sldId id="303" r:id="rId35"/>
    <p:sldId id="300" r:id="rId36"/>
    <p:sldId id="306" r:id="rId37"/>
    <p:sldId id="305" r:id="rId38"/>
    <p:sldId id="304" r:id="rId39"/>
    <p:sldId id="310" r:id="rId40"/>
    <p:sldId id="312" r:id="rId41"/>
    <p:sldId id="406" r:id="rId42"/>
    <p:sldId id="313" r:id="rId43"/>
    <p:sldId id="314" r:id="rId44"/>
    <p:sldId id="315" r:id="rId45"/>
    <p:sldId id="316" r:id="rId46"/>
    <p:sldId id="318" r:id="rId47"/>
    <p:sldId id="322" r:id="rId48"/>
    <p:sldId id="323" r:id="rId49"/>
    <p:sldId id="324" r:id="rId50"/>
    <p:sldId id="405" r:id="rId51"/>
    <p:sldId id="325" r:id="rId52"/>
    <p:sldId id="326" r:id="rId53"/>
    <p:sldId id="327" r:id="rId54"/>
    <p:sldId id="329" r:id="rId55"/>
    <p:sldId id="328" r:id="rId56"/>
    <p:sldId id="330" r:id="rId57"/>
    <p:sldId id="333" r:id="rId58"/>
    <p:sldId id="334" r:id="rId59"/>
    <p:sldId id="335" r:id="rId60"/>
    <p:sldId id="339" r:id="rId61"/>
    <p:sldId id="340" r:id="rId62"/>
    <p:sldId id="345" r:id="rId63"/>
    <p:sldId id="346" r:id="rId64"/>
    <p:sldId id="347" r:id="rId65"/>
    <p:sldId id="348" r:id="rId66"/>
    <p:sldId id="349" r:id="rId67"/>
    <p:sldId id="350" r:id="rId68"/>
    <p:sldId id="341" r:id="rId69"/>
    <p:sldId id="352" r:id="rId70"/>
    <p:sldId id="354" r:id="rId71"/>
    <p:sldId id="353" r:id="rId72"/>
    <p:sldId id="355" r:id="rId73"/>
    <p:sldId id="359" r:id="rId74"/>
    <p:sldId id="356" r:id="rId75"/>
    <p:sldId id="357" r:id="rId76"/>
    <p:sldId id="358" r:id="rId77"/>
    <p:sldId id="360" r:id="rId78"/>
    <p:sldId id="361" r:id="rId79"/>
    <p:sldId id="362" r:id="rId80"/>
    <p:sldId id="363" r:id="rId81"/>
    <p:sldId id="364" r:id="rId82"/>
    <p:sldId id="365" r:id="rId83"/>
    <p:sldId id="366" r:id="rId84"/>
    <p:sldId id="367" r:id="rId85"/>
    <p:sldId id="368" r:id="rId86"/>
    <p:sldId id="369" r:id="rId87"/>
    <p:sldId id="370" r:id="rId88"/>
    <p:sldId id="371" r:id="rId89"/>
    <p:sldId id="372" r:id="rId90"/>
    <p:sldId id="373" r:id="rId91"/>
    <p:sldId id="374" r:id="rId92"/>
    <p:sldId id="375" r:id="rId93"/>
    <p:sldId id="389" r:id="rId94"/>
    <p:sldId id="388" r:id="rId95"/>
    <p:sldId id="390" r:id="rId96"/>
    <p:sldId id="342" r:id="rId97"/>
    <p:sldId id="378" r:id="rId98"/>
    <p:sldId id="379" r:id="rId99"/>
    <p:sldId id="380" r:id="rId100"/>
    <p:sldId id="381" r:id="rId101"/>
    <p:sldId id="382" r:id="rId102"/>
    <p:sldId id="383" r:id="rId103"/>
    <p:sldId id="384" r:id="rId104"/>
    <p:sldId id="385" r:id="rId105"/>
    <p:sldId id="386" r:id="rId106"/>
    <p:sldId id="387" r:id="rId107"/>
    <p:sldId id="343" r:id="rId108"/>
    <p:sldId id="397" r:id="rId109"/>
    <p:sldId id="398" r:id="rId110"/>
    <p:sldId id="399" r:id="rId111"/>
    <p:sldId id="401" r:id="rId112"/>
    <p:sldId id="400" r:id="rId113"/>
    <p:sldId id="402" r:id="rId114"/>
    <p:sldId id="403" r:id="rId1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91581"/>
  </p:normalViewPr>
  <p:slideViewPr>
    <p:cSldViewPr snapToGrid="0" snapToObjects="1">
      <p:cViewPr varScale="1">
        <p:scale>
          <a:sx n="141" d="100"/>
          <a:sy n="141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ED701-F13B-F340-96B0-D3F81B59F39C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2136BB-631D-AF47-A0AA-5E1D9C82D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3507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3197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9323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372829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953929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533048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456131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081149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1788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4775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5510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3465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480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5289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5912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1440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1739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1552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322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7266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263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2888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2785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2713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24623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9133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8611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977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9347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9982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92133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5813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22832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3603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84282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39677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73869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2049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45518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3754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56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24133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87156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60313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90430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3385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06592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86338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3990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06776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11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26857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23977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39187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73603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36079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61923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77404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83227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04044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41035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7431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22519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12695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02446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40734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49524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80393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55108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6148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9304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30684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6806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8923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05546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50120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25382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474529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75459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58041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56937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35932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310414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737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07883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6444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00541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05428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84224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974271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104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94314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766621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56806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1517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848016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26355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33315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03557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06450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257406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065335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91487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175381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787736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271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895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896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770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574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967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63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74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2036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66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838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561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97E93-648B-B34C-99B0-952B6266233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198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9.tiff"/><Relationship Id="rId4" Type="http://schemas.openxmlformats.org/officeDocument/2006/relationships/image" Target="../media/image4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ronxin.github.io/wevi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tiff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1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1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tif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9.tiff"/><Relationship Id="rId9" Type="http://schemas.openxmlformats.org/officeDocument/2006/relationships/image" Target="../media/image2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787799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567553" y="5259641"/>
            <a:ext cx="10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Lecture 2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980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9BA4-67EC-C14E-815E-6BB6A5522919}"/>
              </a:ext>
            </a:extLst>
          </p:cNvPr>
          <p:cNvSpPr txBox="1"/>
          <p:nvPr/>
        </p:nvSpPr>
        <p:spPr>
          <a:xfrm>
            <a:off x="1648976" y="3944469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7306A3-8321-EF41-AC12-A47D00BE5FC2}"/>
              </a:ext>
            </a:extLst>
          </p:cNvPr>
          <p:cNvCxnSpPr>
            <a:cxnSpLocks/>
          </p:cNvCxnSpPr>
          <p:nvPr/>
        </p:nvCxnSpPr>
        <p:spPr>
          <a:xfrm>
            <a:off x="3935699" y="3464858"/>
            <a:ext cx="153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B6F387-4875-AB48-91AB-5B38F2F40048}"/>
              </a:ext>
            </a:extLst>
          </p:cNvPr>
          <p:cNvSpPr txBox="1"/>
          <p:nvPr/>
        </p:nvSpPr>
        <p:spPr>
          <a:xfrm>
            <a:off x="3837737" y="2724398"/>
            <a:ext cx="164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Representation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8F25A-C090-684D-A0FC-05C201D90358}"/>
              </a:ext>
            </a:extLst>
          </p:cNvPr>
          <p:cNvSpPr txBox="1"/>
          <p:nvPr/>
        </p:nvSpPr>
        <p:spPr>
          <a:xfrm>
            <a:off x="987857" y="3265401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 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A860D-BED5-8249-8A42-23E7BA154C07}"/>
              </a:ext>
            </a:extLst>
          </p:cNvPr>
          <p:cNvSpPr txBox="1"/>
          <p:nvPr/>
        </p:nvSpPr>
        <p:spPr>
          <a:xfrm>
            <a:off x="5883586" y="1485598"/>
            <a:ext cx="164538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900" b="1" dirty="0">
                <a:solidFill>
                  <a:schemeClr val="accent1"/>
                </a:solidFill>
                <a:latin typeface="+mj-ea"/>
                <a:ea typeface="+mj-ea"/>
              </a:rPr>
              <a:t>?</a:t>
            </a:r>
            <a:endParaRPr kumimoji="1" lang="ko-KR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CDDEF9-F134-554A-9DD4-EEADC4EACE98}"/>
              </a:ext>
            </a:extLst>
          </p:cNvPr>
          <p:cNvCxnSpPr>
            <a:cxnSpLocks/>
          </p:cNvCxnSpPr>
          <p:nvPr/>
        </p:nvCxnSpPr>
        <p:spPr>
          <a:xfrm>
            <a:off x="7356706" y="3464858"/>
            <a:ext cx="1174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907CB85-7D29-7C42-933D-78288A7A0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9D443B-6B73-1A46-B163-48C1385BB572}"/>
              </a:ext>
            </a:extLst>
          </p:cNvPr>
          <p:cNvSpPr txBox="1"/>
          <p:nvPr/>
        </p:nvSpPr>
        <p:spPr>
          <a:xfrm>
            <a:off x="5468664" y="4609488"/>
            <a:ext cx="2513573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00B050"/>
                </a:solidFill>
              </a:rPr>
              <a:t>Text Representation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00B050"/>
                </a:solidFill>
              </a:rPr>
              <a:t>Word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39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D3AC9-981E-0E41-BA56-813B5D45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/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kumimoji="1" lang="en-US" altLang="ko-K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ko-KR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ko-KR" sz="2400" b="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kumimoji="1" lang="en-US" altLang="ko-KR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blipFill>
                <a:blip r:embed="rId4"/>
                <a:stretch>
                  <a:fillRect l="-2024" r="-405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CB27-F0E6-2A44-AECB-2B87C66D62DF}"/>
              </a:ext>
            </a:extLst>
          </p:cNvPr>
          <p:cNvSpPr/>
          <p:nvPr/>
        </p:nvSpPr>
        <p:spPr>
          <a:xfrm>
            <a:off x="3279913" y="1122819"/>
            <a:ext cx="626165" cy="513558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DF3FD-87BF-3643-A224-25F55D9F5494}"/>
              </a:ext>
            </a:extLst>
          </p:cNvPr>
          <p:cNvSpPr txBox="1"/>
          <p:nvPr/>
        </p:nvSpPr>
        <p:spPr>
          <a:xfrm>
            <a:off x="5975381" y="3681191"/>
            <a:ext cx="3227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accent1"/>
                </a:solidFill>
              </a:rPr>
              <a:t>Label </a:t>
            </a:r>
            <a:r>
              <a:rPr kumimoji="1" lang="ko-KR" altLang="en-US" sz="2400" dirty="0">
                <a:solidFill>
                  <a:schemeClr val="accent1"/>
                </a:solidFill>
              </a:rPr>
              <a:t>이 </a:t>
            </a:r>
            <a:r>
              <a:rPr kumimoji="1" lang="en-US" altLang="ko-KR" sz="2400" dirty="0">
                <a:solidFill>
                  <a:schemeClr val="accent1"/>
                </a:solidFill>
              </a:rPr>
              <a:t>2m</a:t>
            </a:r>
            <a:r>
              <a:rPr kumimoji="1" lang="ko-KR" altLang="en-US" sz="2400" dirty="0">
                <a:solidFill>
                  <a:schemeClr val="accent1"/>
                </a:solidFill>
              </a:rPr>
              <a:t>개</a:t>
            </a:r>
            <a:endParaRPr kumimoji="1" lang="en-US" altLang="ko-KR" sz="2400" dirty="0">
              <a:solidFill>
                <a:schemeClr val="accent1"/>
              </a:solidFill>
            </a:endParaRPr>
          </a:p>
          <a:p>
            <a:endParaRPr kumimoji="1" lang="en-US" altLang="ko-KR" sz="2400" dirty="0">
              <a:solidFill>
                <a:schemeClr val="accent1"/>
              </a:solidFill>
            </a:endParaRPr>
          </a:p>
          <a:p>
            <a:r>
              <a:rPr kumimoji="1" lang="en-US" altLang="ko-KR" sz="2400" dirty="0">
                <a:solidFill>
                  <a:schemeClr val="accent1"/>
                </a:solidFill>
              </a:rPr>
              <a:t>             =&gt;</a:t>
            </a:r>
            <a:r>
              <a:rPr kumimoji="1" lang="ko-KR" altLang="en-US" sz="2400" dirty="0">
                <a:solidFill>
                  <a:schemeClr val="accent1"/>
                </a:solidFill>
              </a:rPr>
              <a:t> 총 </a:t>
            </a:r>
            <a:r>
              <a:rPr kumimoji="1" lang="en-US" altLang="ko-KR" sz="2400" dirty="0">
                <a:solidFill>
                  <a:schemeClr val="accent1"/>
                </a:solidFill>
              </a:rPr>
              <a:t>2m</a:t>
            </a:r>
            <a:r>
              <a:rPr kumimoji="1" lang="ko-KR" altLang="en-US" sz="2400" dirty="0">
                <a:solidFill>
                  <a:schemeClr val="accent1"/>
                </a:solidFill>
              </a:rPr>
              <a:t>번 학습</a:t>
            </a:r>
          </a:p>
        </p:txBody>
      </p:sp>
    </p:spTree>
    <p:extLst>
      <p:ext uri="{BB962C8B-B14F-4D97-AF65-F5344CB8AC3E}">
        <p14:creationId xmlns:p14="http://schemas.microsoft.com/office/powerpoint/2010/main" val="2968854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0847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E29E1D-F909-AC4B-9303-9465B225FD18}"/>
              </a:ext>
            </a:extLst>
          </p:cNvPr>
          <p:cNvSpPr/>
          <p:nvPr/>
        </p:nvSpPr>
        <p:spPr>
          <a:xfrm>
            <a:off x="1958009" y="2888943"/>
            <a:ext cx="814597" cy="1583666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74340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E29E1D-F909-AC4B-9303-9465B225FD18}"/>
              </a:ext>
            </a:extLst>
          </p:cNvPr>
          <p:cNvSpPr/>
          <p:nvPr/>
        </p:nvSpPr>
        <p:spPr>
          <a:xfrm>
            <a:off x="1958009" y="2888943"/>
            <a:ext cx="814597" cy="1583666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ECE35-4BD2-8542-B568-5E0CC41C1AE8}"/>
                  </a:ext>
                </a:extLst>
              </p:cNvPr>
              <p:cNvSpPr txBox="1"/>
              <p:nvPr/>
            </p:nvSpPr>
            <p:spPr>
              <a:xfrm>
                <a:off x="7163625" y="2536112"/>
                <a:ext cx="20618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R" sz="32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ECE35-4BD2-8542-B568-5E0CC41C1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625" y="2536112"/>
                <a:ext cx="2061846" cy="584775"/>
              </a:xfrm>
              <a:prstGeom prst="rect">
                <a:avLst/>
              </a:prstGeom>
              <a:blipFill>
                <a:blip r:embed="rId4"/>
                <a:stretch>
                  <a:fillRect l="-617" b="-21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4356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E29E1D-F909-AC4B-9303-9465B225FD18}"/>
              </a:ext>
            </a:extLst>
          </p:cNvPr>
          <p:cNvSpPr/>
          <p:nvPr/>
        </p:nvSpPr>
        <p:spPr>
          <a:xfrm>
            <a:off x="1958009" y="2888943"/>
            <a:ext cx="814597" cy="1583666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ECE35-4BD2-8542-B568-5E0CC41C1AE8}"/>
                  </a:ext>
                </a:extLst>
              </p:cNvPr>
              <p:cNvSpPr txBox="1"/>
              <p:nvPr/>
            </p:nvSpPr>
            <p:spPr>
              <a:xfrm>
                <a:off x="5457748" y="4596649"/>
                <a:ext cx="6481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ECE35-4BD2-8542-B568-5E0CC41C1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48" y="4596649"/>
                <a:ext cx="648191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CC5D6641-BF7F-AC43-A732-EB0375257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834" y="2632638"/>
            <a:ext cx="7155717" cy="1592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/>
              <p:nvPr/>
            </p:nvSpPr>
            <p:spPr>
              <a:xfrm>
                <a:off x="8122692" y="4656284"/>
                <a:ext cx="6832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692" y="4656284"/>
                <a:ext cx="6832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1BEFE3-5A2F-0643-A752-D1721B4526F0}"/>
                  </a:ext>
                </a:extLst>
              </p:cNvPr>
              <p:cNvSpPr txBox="1"/>
              <p:nvPr/>
            </p:nvSpPr>
            <p:spPr>
              <a:xfrm>
                <a:off x="10380931" y="4656284"/>
                <a:ext cx="6617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1BEFE3-5A2F-0643-A752-D1721B452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931" y="4656284"/>
                <a:ext cx="661784" cy="584775"/>
              </a:xfrm>
              <a:prstGeom prst="rect">
                <a:avLst/>
              </a:prstGeom>
              <a:blipFill>
                <a:blip r:embed="rId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4535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E29E1D-F909-AC4B-9303-9465B225FD18}"/>
              </a:ext>
            </a:extLst>
          </p:cNvPr>
          <p:cNvSpPr/>
          <p:nvPr/>
        </p:nvSpPr>
        <p:spPr>
          <a:xfrm>
            <a:off x="1338751" y="3316477"/>
            <a:ext cx="642393" cy="523220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/>
              <p:nvPr/>
            </p:nvSpPr>
            <p:spPr>
              <a:xfrm>
                <a:off x="8072370" y="6027884"/>
                <a:ext cx="6832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370" y="6027884"/>
                <a:ext cx="6832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09A84F7-D377-8F4E-BEA6-6C1681060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786121"/>
              </p:ext>
            </p:extLst>
          </p:nvPr>
        </p:nvGraphicFramePr>
        <p:xfrm>
          <a:off x="6505657" y="2792583"/>
          <a:ext cx="3598400" cy="3101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800">
                  <a:extLst>
                    <a:ext uri="{9D8B030D-6E8A-4147-A177-3AD203B41FA5}">
                      <a16:colId xmlns:a16="http://schemas.microsoft.com/office/drawing/2014/main" val="371396730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021706364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18603532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1563195197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254055697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81782174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4198596379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618529811"/>
                    </a:ext>
                  </a:extLst>
                </a:gridCol>
              </a:tblGrid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106117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30488"/>
                  </a:ext>
                </a:extLst>
              </a:tr>
              <a:tr h="7812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091449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670294"/>
                  </a:ext>
                </a:extLst>
              </a:tr>
              <a:tr h="7770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858101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68007"/>
                  </a:ext>
                </a:extLst>
              </a:tr>
            </a:tbl>
          </a:graphicData>
        </a:graphic>
      </p:graphicFrame>
      <p:sp>
        <p:nvSpPr>
          <p:cNvPr id="14" name="왼쪽 중괄호[L] 13">
            <a:extLst>
              <a:ext uri="{FF2B5EF4-FFF2-40B4-BE49-F238E27FC236}">
                <a16:creationId xmlns:a16="http://schemas.microsoft.com/office/drawing/2014/main" id="{3180EA55-6D8D-214D-A87D-9429673B7294}"/>
              </a:ext>
            </a:extLst>
          </p:cNvPr>
          <p:cNvSpPr/>
          <p:nvPr/>
        </p:nvSpPr>
        <p:spPr>
          <a:xfrm>
            <a:off x="6102029" y="2792584"/>
            <a:ext cx="148970" cy="3101632"/>
          </a:xfrm>
          <a:prstGeom prst="leftBrace">
            <a:avLst>
              <a:gd name="adj1" fmla="val 9157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4F15F-C2EE-6F43-98F1-6AFD3E6199FF}"/>
              </a:ext>
            </a:extLst>
          </p:cNvPr>
          <p:cNvSpPr txBox="1"/>
          <p:nvPr/>
        </p:nvSpPr>
        <p:spPr>
          <a:xfrm>
            <a:off x="4948315" y="4158733"/>
            <a:ext cx="115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Vocab size</a:t>
            </a:r>
            <a:endParaRPr kumimoji="1" lang="ko-KR" altLang="en-US" dirty="0"/>
          </a:p>
        </p:txBody>
      </p:sp>
      <p:sp>
        <p:nvSpPr>
          <p:cNvPr id="16" name="왼쪽 중괄호[L] 15">
            <a:extLst>
              <a:ext uri="{FF2B5EF4-FFF2-40B4-BE49-F238E27FC236}">
                <a16:creationId xmlns:a16="http://schemas.microsoft.com/office/drawing/2014/main" id="{D0B8430C-6FCF-ED41-8983-6332007B9A6B}"/>
              </a:ext>
            </a:extLst>
          </p:cNvPr>
          <p:cNvSpPr/>
          <p:nvPr/>
        </p:nvSpPr>
        <p:spPr>
          <a:xfrm rot="5400000">
            <a:off x="8227435" y="782293"/>
            <a:ext cx="170739" cy="3582503"/>
          </a:xfrm>
          <a:prstGeom prst="leftBrace">
            <a:avLst>
              <a:gd name="adj1" fmla="val 9157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B70F1D-15F6-954F-BED5-04095B69A16F}"/>
              </a:ext>
            </a:extLst>
          </p:cNvPr>
          <p:cNvSpPr txBox="1"/>
          <p:nvPr/>
        </p:nvSpPr>
        <p:spPr>
          <a:xfrm>
            <a:off x="7163625" y="2052009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Embedding dimension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94482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/>
              <p:nvPr/>
            </p:nvSpPr>
            <p:spPr>
              <a:xfrm>
                <a:off x="8072370" y="6027884"/>
                <a:ext cx="6832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370" y="6027884"/>
                <a:ext cx="6832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09A84F7-D377-8F4E-BEA6-6C1681060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576981"/>
              </p:ext>
            </p:extLst>
          </p:nvPr>
        </p:nvGraphicFramePr>
        <p:xfrm>
          <a:off x="6505657" y="2792583"/>
          <a:ext cx="3598400" cy="3101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800">
                  <a:extLst>
                    <a:ext uri="{9D8B030D-6E8A-4147-A177-3AD203B41FA5}">
                      <a16:colId xmlns:a16="http://schemas.microsoft.com/office/drawing/2014/main" val="371396730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021706364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18603532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1563195197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254055697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81782174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4198596379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618529811"/>
                    </a:ext>
                  </a:extLst>
                </a:gridCol>
              </a:tblGrid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106117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30488"/>
                  </a:ext>
                </a:extLst>
              </a:tr>
              <a:tr h="7812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091449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670294"/>
                  </a:ext>
                </a:extLst>
              </a:tr>
              <a:tr h="7770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858101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68007"/>
                  </a:ext>
                </a:extLst>
              </a:tr>
            </a:tbl>
          </a:graphicData>
        </a:graphic>
      </p:graphicFrame>
      <p:sp>
        <p:nvSpPr>
          <p:cNvPr id="14" name="왼쪽 중괄호[L] 13">
            <a:extLst>
              <a:ext uri="{FF2B5EF4-FFF2-40B4-BE49-F238E27FC236}">
                <a16:creationId xmlns:a16="http://schemas.microsoft.com/office/drawing/2014/main" id="{3180EA55-6D8D-214D-A87D-9429673B7294}"/>
              </a:ext>
            </a:extLst>
          </p:cNvPr>
          <p:cNvSpPr/>
          <p:nvPr/>
        </p:nvSpPr>
        <p:spPr>
          <a:xfrm>
            <a:off x="6102029" y="2792584"/>
            <a:ext cx="148970" cy="3101632"/>
          </a:xfrm>
          <a:prstGeom prst="leftBrace">
            <a:avLst>
              <a:gd name="adj1" fmla="val 9157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4F15F-C2EE-6F43-98F1-6AFD3E6199FF}"/>
              </a:ext>
            </a:extLst>
          </p:cNvPr>
          <p:cNvSpPr txBox="1"/>
          <p:nvPr/>
        </p:nvSpPr>
        <p:spPr>
          <a:xfrm>
            <a:off x="4948315" y="4158733"/>
            <a:ext cx="115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Vocab size</a:t>
            </a:r>
            <a:endParaRPr kumimoji="1" lang="ko-KR" altLang="en-US" dirty="0"/>
          </a:p>
        </p:txBody>
      </p:sp>
      <p:sp>
        <p:nvSpPr>
          <p:cNvPr id="16" name="왼쪽 중괄호[L] 15">
            <a:extLst>
              <a:ext uri="{FF2B5EF4-FFF2-40B4-BE49-F238E27FC236}">
                <a16:creationId xmlns:a16="http://schemas.microsoft.com/office/drawing/2014/main" id="{D0B8430C-6FCF-ED41-8983-6332007B9A6B}"/>
              </a:ext>
            </a:extLst>
          </p:cNvPr>
          <p:cNvSpPr/>
          <p:nvPr/>
        </p:nvSpPr>
        <p:spPr>
          <a:xfrm rot="5400000">
            <a:off x="8227435" y="782293"/>
            <a:ext cx="170739" cy="3582503"/>
          </a:xfrm>
          <a:prstGeom prst="leftBrace">
            <a:avLst>
              <a:gd name="adj1" fmla="val 9157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B70F1D-15F6-954F-BED5-04095B69A16F}"/>
              </a:ext>
            </a:extLst>
          </p:cNvPr>
          <p:cNvSpPr txBox="1"/>
          <p:nvPr/>
        </p:nvSpPr>
        <p:spPr>
          <a:xfrm>
            <a:off x="7163625" y="2052009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Embedding dimension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95BA2E-C5BC-ED4B-9ACE-E9D72BB8023E}"/>
                  </a:ext>
                </a:extLst>
              </p:cNvPr>
              <p:cNvSpPr txBox="1"/>
              <p:nvPr/>
            </p:nvSpPr>
            <p:spPr>
              <a:xfrm>
                <a:off x="10188881" y="4353337"/>
                <a:ext cx="18937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0" dirty="0"/>
                  <a:t>단어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의 </a:t>
                </a:r>
                <a:endParaRPr kumimoji="1" lang="en-US" altLang="ko-KR" dirty="0"/>
              </a:p>
              <a:p>
                <a:r>
                  <a:rPr kumimoji="1" lang="en-US" altLang="ko-KR" dirty="0"/>
                  <a:t>embedding vector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95BA2E-C5BC-ED4B-9ACE-E9D72BB80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881" y="4353337"/>
                <a:ext cx="1893788" cy="646331"/>
              </a:xfrm>
              <a:prstGeom prst="rect">
                <a:avLst/>
              </a:prstGeom>
              <a:blipFill>
                <a:blip r:embed="rId5"/>
                <a:stretch>
                  <a:fillRect l="-2000" t="-5769" r="-1333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D8F8BC5-521D-4949-9F46-E4B15440990F}"/>
                  </a:ext>
                </a:extLst>
              </p:cNvPr>
              <p:cNvSpPr/>
              <p:nvPr/>
            </p:nvSpPr>
            <p:spPr>
              <a:xfrm>
                <a:off x="5951859" y="4353337"/>
                <a:ext cx="5991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kumimoji="1" lang="en-US" altLang="ko-K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b="1" dirty="0">
                    <a:solidFill>
                      <a:schemeClr val="accent4"/>
                    </a:solidFill>
                  </a:rPr>
                  <a:t>행</a:t>
                </a: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D8F8BC5-521D-4949-9F46-E4B154409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859" y="4353337"/>
                <a:ext cx="599138" cy="369332"/>
              </a:xfrm>
              <a:prstGeom prst="rect">
                <a:avLst/>
              </a:prstGeom>
              <a:blipFill>
                <a:blip r:embed="rId6"/>
                <a:stretch>
                  <a:fillRect l="-4167" t="-10000" r="-625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D0E2EC-AE23-AE4A-9EA0-2A2CDCF9BECE}"/>
              </a:ext>
            </a:extLst>
          </p:cNvPr>
          <p:cNvSpPr/>
          <p:nvPr/>
        </p:nvSpPr>
        <p:spPr>
          <a:xfrm>
            <a:off x="1338751" y="3316477"/>
            <a:ext cx="642393" cy="523220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15956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65B756-63BB-BA46-98FC-AB9942D079DB}"/>
              </a:ext>
            </a:extLst>
          </p:cNvPr>
          <p:cNvSpPr/>
          <p:nvPr/>
        </p:nvSpPr>
        <p:spPr>
          <a:xfrm>
            <a:off x="382972" y="2608230"/>
            <a:ext cx="3010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https://ronxin.github.io/wevi/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16393-1D04-6F4C-B609-25CC1CCDB4C4}"/>
              </a:ext>
            </a:extLst>
          </p:cNvPr>
          <p:cNvSpPr txBox="1"/>
          <p:nvPr/>
        </p:nvSpPr>
        <p:spPr>
          <a:xfrm>
            <a:off x="382972" y="1997766"/>
            <a:ext cx="333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" altLang="ko-KR" dirty="0" err="1"/>
              <a:t>ord</a:t>
            </a:r>
            <a:r>
              <a:rPr lang="en" altLang="ko-KR" dirty="0"/>
              <a:t> embedding visual inspector</a:t>
            </a:r>
          </a:p>
        </p:txBody>
      </p:sp>
    </p:spTree>
    <p:extLst>
      <p:ext uri="{BB962C8B-B14F-4D97-AF65-F5344CB8AC3E}">
        <p14:creationId xmlns:p14="http://schemas.microsoft.com/office/powerpoint/2010/main" val="3411701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6324-6E29-1A4E-9DC1-B1652E7CED4D}"/>
              </a:ext>
            </a:extLst>
          </p:cNvPr>
          <p:cNvSpPr txBox="1"/>
          <p:nvPr/>
        </p:nvSpPr>
        <p:spPr>
          <a:xfrm>
            <a:off x="407505" y="1451113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Word2Vec</a:t>
            </a:r>
            <a:r>
              <a:rPr kumimoji="1" lang="ko-KR" altLang="en-US" dirty="0"/>
              <a:t>의 단점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/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∈|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kumimoji="1" lang="ko-KR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blipFill>
                <a:blip r:embed="rId3"/>
                <a:stretch>
                  <a:fillRect b="-58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0442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6324-6E29-1A4E-9DC1-B1652E7CED4D}"/>
              </a:ext>
            </a:extLst>
          </p:cNvPr>
          <p:cNvSpPr txBox="1"/>
          <p:nvPr/>
        </p:nvSpPr>
        <p:spPr>
          <a:xfrm>
            <a:off x="407505" y="1451113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Word2Vec</a:t>
            </a:r>
            <a:r>
              <a:rPr kumimoji="1" lang="ko-KR" altLang="en-US" dirty="0"/>
              <a:t>의 단점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/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∈|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kumimoji="1" lang="ko-KR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blipFill>
                <a:blip r:embed="rId3"/>
                <a:stretch>
                  <a:fillRect b="-58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9EB120B-E54F-DE42-B5DF-365B3F80E204}"/>
              </a:ext>
            </a:extLst>
          </p:cNvPr>
          <p:cNvSpPr/>
          <p:nvPr/>
        </p:nvSpPr>
        <p:spPr>
          <a:xfrm>
            <a:off x="3434181" y="2570314"/>
            <a:ext cx="2159823" cy="487017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/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계산량이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 에 비례함</a:t>
                </a:r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!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blipFill>
                <a:blip r:embed="rId4"/>
                <a:stretch>
                  <a:fillRect l="-1478" t="-10000" r="-49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0158A8-7472-4241-B591-A2AD4D9A9DED}"/>
              </a:ext>
            </a:extLst>
          </p:cNvPr>
          <p:cNvCxnSpPr>
            <a:cxnSpLocks/>
          </p:cNvCxnSpPr>
          <p:nvPr/>
        </p:nvCxnSpPr>
        <p:spPr>
          <a:xfrm flipV="1">
            <a:off x="5538914" y="2782957"/>
            <a:ext cx="557086" cy="7537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/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(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≈10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 ~ 1000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 )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blipFill>
                <a:blip r:embed="rId5"/>
                <a:stretch>
                  <a:fillRect l="-2174" t="-6667" r="-543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886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9BA4-67EC-C14E-815E-6BB6A5522919}"/>
              </a:ext>
            </a:extLst>
          </p:cNvPr>
          <p:cNvSpPr txBox="1"/>
          <p:nvPr/>
        </p:nvSpPr>
        <p:spPr>
          <a:xfrm>
            <a:off x="1648976" y="3944469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7306A3-8321-EF41-AC12-A47D00BE5FC2}"/>
              </a:ext>
            </a:extLst>
          </p:cNvPr>
          <p:cNvCxnSpPr>
            <a:cxnSpLocks/>
          </p:cNvCxnSpPr>
          <p:nvPr/>
        </p:nvCxnSpPr>
        <p:spPr>
          <a:xfrm>
            <a:off x="3935699" y="3464858"/>
            <a:ext cx="153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B6F387-4875-AB48-91AB-5B38F2F40048}"/>
              </a:ext>
            </a:extLst>
          </p:cNvPr>
          <p:cNvSpPr txBox="1"/>
          <p:nvPr/>
        </p:nvSpPr>
        <p:spPr>
          <a:xfrm>
            <a:off x="3837737" y="2724398"/>
            <a:ext cx="164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Representation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8F25A-C090-684D-A0FC-05C201D90358}"/>
              </a:ext>
            </a:extLst>
          </p:cNvPr>
          <p:cNvSpPr txBox="1"/>
          <p:nvPr/>
        </p:nvSpPr>
        <p:spPr>
          <a:xfrm>
            <a:off x="987857" y="3265401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 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A860D-BED5-8249-8A42-23E7BA154C07}"/>
              </a:ext>
            </a:extLst>
          </p:cNvPr>
          <p:cNvSpPr txBox="1"/>
          <p:nvPr/>
        </p:nvSpPr>
        <p:spPr>
          <a:xfrm>
            <a:off x="5883586" y="1485598"/>
            <a:ext cx="164538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900" b="1" dirty="0">
                <a:solidFill>
                  <a:schemeClr val="accent1"/>
                </a:solidFill>
                <a:latin typeface="+mj-ea"/>
                <a:ea typeface="+mj-ea"/>
              </a:rPr>
              <a:t>?</a:t>
            </a:r>
            <a:endParaRPr kumimoji="1" lang="ko-KR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CDDEF9-F134-554A-9DD4-EEADC4EACE98}"/>
              </a:ext>
            </a:extLst>
          </p:cNvPr>
          <p:cNvCxnSpPr>
            <a:cxnSpLocks/>
          </p:cNvCxnSpPr>
          <p:nvPr/>
        </p:nvCxnSpPr>
        <p:spPr>
          <a:xfrm>
            <a:off x="7356706" y="3464858"/>
            <a:ext cx="1174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907CB85-7D29-7C42-933D-78288A7A0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E6D372-D311-DE4C-8DCC-3D3997FFB387}"/>
              </a:ext>
            </a:extLst>
          </p:cNvPr>
          <p:cNvSpPr txBox="1"/>
          <p:nvPr/>
        </p:nvSpPr>
        <p:spPr>
          <a:xfrm>
            <a:off x="5468664" y="4609488"/>
            <a:ext cx="3441840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00B050"/>
                </a:solidFill>
              </a:rPr>
              <a:t>Text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B050"/>
                </a:solidFill>
              </a:rPr>
              <a:t>Word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B050"/>
                </a:solidFill>
              </a:rPr>
              <a:t>Character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B050"/>
                </a:solidFill>
              </a:rPr>
              <a:t>Sentence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B050"/>
                </a:solidFill>
              </a:rPr>
              <a:t>Document Representation</a:t>
            </a:r>
            <a:endParaRPr kumimoji="1"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7757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6324-6E29-1A4E-9DC1-B1652E7CED4D}"/>
              </a:ext>
            </a:extLst>
          </p:cNvPr>
          <p:cNvSpPr txBox="1"/>
          <p:nvPr/>
        </p:nvSpPr>
        <p:spPr>
          <a:xfrm>
            <a:off x="407505" y="1451113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Word2Vec</a:t>
            </a:r>
            <a:r>
              <a:rPr kumimoji="1" lang="ko-KR" altLang="en-US" dirty="0"/>
              <a:t>의 단점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/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∈|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kumimoji="1" lang="ko-KR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blipFill>
                <a:blip r:embed="rId3"/>
                <a:stretch>
                  <a:fillRect b="-58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9EB120B-E54F-DE42-B5DF-365B3F80E204}"/>
              </a:ext>
            </a:extLst>
          </p:cNvPr>
          <p:cNvSpPr/>
          <p:nvPr/>
        </p:nvSpPr>
        <p:spPr>
          <a:xfrm>
            <a:off x="3434181" y="2570314"/>
            <a:ext cx="2159823" cy="487017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/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계산량이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 에 비례함</a:t>
                </a:r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!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blipFill>
                <a:blip r:embed="rId4"/>
                <a:stretch>
                  <a:fillRect l="-1478" t="-10000" r="-49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0158A8-7472-4241-B591-A2AD4D9A9DED}"/>
              </a:ext>
            </a:extLst>
          </p:cNvPr>
          <p:cNvCxnSpPr>
            <a:cxnSpLocks/>
          </p:cNvCxnSpPr>
          <p:nvPr/>
        </p:nvCxnSpPr>
        <p:spPr>
          <a:xfrm flipV="1">
            <a:off x="5538914" y="2782957"/>
            <a:ext cx="557086" cy="7537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/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(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≈10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 ~ 1000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 )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blipFill>
                <a:blip r:embed="rId5"/>
                <a:stretch>
                  <a:fillRect l="-2174" t="-6667" r="-543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CAAFE2F-A9B9-BC44-B42E-CB10985AB245}"/>
              </a:ext>
            </a:extLst>
          </p:cNvPr>
          <p:cNvSpPr txBox="1"/>
          <p:nvPr/>
        </p:nvSpPr>
        <p:spPr>
          <a:xfrm>
            <a:off x="408723" y="3859071"/>
            <a:ext cx="2660600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/>
              <a:t>Solutions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dirty="0"/>
              <a:t>Hierarchical </a:t>
            </a:r>
            <a:r>
              <a:rPr lang="en" altLang="ko-KR" sz="2000" dirty="0" err="1"/>
              <a:t>softmax</a:t>
            </a:r>
            <a:r>
              <a:rPr lang="en" altLang="ko-KR" sz="20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Negative Sampling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12538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6324-6E29-1A4E-9DC1-B1652E7CED4D}"/>
              </a:ext>
            </a:extLst>
          </p:cNvPr>
          <p:cNvSpPr txBox="1"/>
          <p:nvPr/>
        </p:nvSpPr>
        <p:spPr>
          <a:xfrm>
            <a:off x="407505" y="1451113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Word2Vec</a:t>
            </a:r>
            <a:r>
              <a:rPr kumimoji="1" lang="ko-KR" altLang="en-US" dirty="0"/>
              <a:t>의 단점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/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∈|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kumimoji="1" lang="ko-KR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blipFill>
                <a:blip r:embed="rId3"/>
                <a:stretch>
                  <a:fillRect b="-58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9EB120B-E54F-DE42-B5DF-365B3F80E204}"/>
              </a:ext>
            </a:extLst>
          </p:cNvPr>
          <p:cNvSpPr/>
          <p:nvPr/>
        </p:nvSpPr>
        <p:spPr>
          <a:xfrm>
            <a:off x="3434181" y="2570314"/>
            <a:ext cx="2159823" cy="487017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/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계산량이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 에 비례함</a:t>
                </a:r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!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blipFill>
                <a:blip r:embed="rId4"/>
                <a:stretch>
                  <a:fillRect l="-1478" t="-10000" r="-49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0158A8-7472-4241-B591-A2AD4D9A9DED}"/>
              </a:ext>
            </a:extLst>
          </p:cNvPr>
          <p:cNvCxnSpPr>
            <a:cxnSpLocks/>
          </p:cNvCxnSpPr>
          <p:nvPr/>
        </p:nvCxnSpPr>
        <p:spPr>
          <a:xfrm flipV="1">
            <a:off x="5538914" y="2782957"/>
            <a:ext cx="557086" cy="7537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/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(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≈10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 ~ 1000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 )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blipFill>
                <a:blip r:embed="rId5"/>
                <a:stretch>
                  <a:fillRect l="-2174" t="-6667" r="-543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CAAFE2F-A9B9-BC44-B42E-CB10985AB245}"/>
              </a:ext>
            </a:extLst>
          </p:cNvPr>
          <p:cNvSpPr txBox="1"/>
          <p:nvPr/>
        </p:nvSpPr>
        <p:spPr>
          <a:xfrm>
            <a:off x="408723" y="3859071"/>
            <a:ext cx="2660600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/>
              <a:t>Solutions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dirty="0"/>
              <a:t>Hierarchical </a:t>
            </a:r>
            <a:r>
              <a:rPr lang="en" altLang="ko-KR" sz="2000" dirty="0" err="1"/>
              <a:t>softmax</a:t>
            </a:r>
            <a:r>
              <a:rPr lang="en" altLang="ko-KR" sz="20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bg1">
                    <a:lumMod val="65000"/>
                  </a:schemeClr>
                </a:solidFill>
              </a:rPr>
              <a:t>Negative Sampling</a:t>
            </a:r>
            <a:endParaRPr kumimoji="1"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32C75C-A031-8949-BE82-EF31658D1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354" y="3605695"/>
            <a:ext cx="4305300" cy="248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5EAD58-09AF-A141-8CEF-523500D076CC}"/>
                  </a:ext>
                </a:extLst>
              </p:cNvPr>
              <p:cNvSpPr txBox="1"/>
              <p:nvPr/>
            </p:nvSpPr>
            <p:spPr>
              <a:xfrm>
                <a:off x="7746654" y="5461982"/>
                <a:ext cx="2008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kumimoji="1"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kumimoji="1"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kumimoji="1"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kumimoji="1"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kumimoji="1"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r>
                            <a:rPr kumimoji="1"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kumimoji="1"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ko-KR" alt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5EAD58-09AF-A141-8CEF-523500D07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654" y="5461982"/>
                <a:ext cx="200811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5688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6324-6E29-1A4E-9DC1-B1652E7CED4D}"/>
              </a:ext>
            </a:extLst>
          </p:cNvPr>
          <p:cNvSpPr txBox="1"/>
          <p:nvPr/>
        </p:nvSpPr>
        <p:spPr>
          <a:xfrm>
            <a:off x="407505" y="1451113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Word2Vec</a:t>
            </a:r>
            <a:r>
              <a:rPr kumimoji="1" lang="ko-KR" altLang="en-US" dirty="0"/>
              <a:t>의 단점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/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∈|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kumimoji="1" lang="ko-KR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blipFill>
                <a:blip r:embed="rId3"/>
                <a:stretch>
                  <a:fillRect b="-58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9EB120B-E54F-DE42-B5DF-365B3F80E204}"/>
              </a:ext>
            </a:extLst>
          </p:cNvPr>
          <p:cNvSpPr/>
          <p:nvPr/>
        </p:nvSpPr>
        <p:spPr>
          <a:xfrm>
            <a:off x="3434181" y="2570314"/>
            <a:ext cx="2159823" cy="487017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/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계산량이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 에 비례함</a:t>
                </a:r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!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blipFill>
                <a:blip r:embed="rId4"/>
                <a:stretch>
                  <a:fillRect l="-1478" t="-10000" r="-49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0158A8-7472-4241-B591-A2AD4D9A9DED}"/>
              </a:ext>
            </a:extLst>
          </p:cNvPr>
          <p:cNvCxnSpPr>
            <a:cxnSpLocks/>
          </p:cNvCxnSpPr>
          <p:nvPr/>
        </p:nvCxnSpPr>
        <p:spPr>
          <a:xfrm flipV="1">
            <a:off x="5538914" y="2782957"/>
            <a:ext cx="557086" cy="7537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/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(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≈10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 ~ 1000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 )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blipFill>
                <a:blip r:embed="rId5"/>
                <a:stretch>
                  <a:fillRect l="-2174" t="-6667" r="-543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CAAFE2F-A9B9-BC44-B42E-CB10985AB245}"/>
              </a:ext>
            </a:extLst>
          </p:cNvPr>
          <p:cNvSpPr txBox="1"/>
          <p:nvPr/>
        </p:nvSpPr>
        <p:spPr>
          <a:xfrm>
            <a:off x="408723" y="3859071"/>
            <a:ext cx="2660600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/>
              <a:t>Solutions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dirty="0">
                <a:solidFill>
                  <a:schemeClr val="bg1">
                    <a:lumMod val="65000"/>
                  </a:schemeClr>
                </a:solidFill>
              </a:rPr>
              <a:t>Hierarchical </a:t>
            </a:r>
            <a:r>
              <a:rPr lang="en" altLang="ko-KR" sz="2000" dirty="0" err="1">
                <a:solidFill>
                  <a:schemeClr val="bg1">
                    <a:lumMod val="65000"/>
                  </a:schemeClr>
                </a:solidFill>
              </a:rPr>
              <a:t>softmax</a:t>
            </a:r>
            <a:r>
              <a:rPr lang="en" altLang="ko-K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Negative Sampling</a:t>
            </a:r>
            <a:endParaRPr kumimoji="1"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097AF66-ED16-8941-8403-40F5405D1538}"/>
                  </a:ext>
                </a:extLst>
              </p:cNvPr>
              <p:cNvSpPr/>
              <p:nvPr/>
            </p:nvSpPr>
            <p:spPr>
              <a:xfrm>
                <a:off x="3329089" y="4358703"/>
                <a:ext cx="5010602" cy="1033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ko-KR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∈|</m:t>
                          </m:r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</m:sub>
                        <m:sup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400" dirty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ctrlP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d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400" dirty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097AF66-ED16-8941-8403-40F5405D15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089" y="4358703"/>
                <a:ext cx="5010602" cy="1033745"/>
              </a:xfrm>
              <a:prstGeom prst="rect">
                <a:avLst/>
              </a:prstGeom>
              <a:blipFill>
                <a:blip r:embed="rId6"/>
                <a:stretch>
                  <a:fillRect l="-17929" t="-122892" b="-1662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A3553-06AC-544F-8D58-1FBBC67469D3}"/>
                  </a:ext>
                </a:extLst>
              </p:cNvPr>
              <p:cNvSpPr txBox="1"/>
              <p:nvPr/>
            </p:nvSpPr>
            <p:spPr>
              <a:xfrm>
                <a:off x="6585163" y="5824330"/>
                <a:ext cx="1995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en-US" altLang="ko-KR" dirty="0"/>
                  <a:t>: Negative Sample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A3553-06AC-544F-8D58-1FBBC6746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163" y="5824330"/>
                <a:ext cx="1995098" cy="369332"/>
              </a:xfrm>
              <a:prstGeom prst="rect">
                <a:avLst/>
              </a:prstGeom>
              <a:blipFill>
                <a:blip r:embed="rId7"/>
                <a:stretch>
                  <a:fillRect t="-6667" r="-1266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0598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04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GloVe</a:t>
            </a:r>
            <a:endParaRPr kumimoji="1" lang="en-US" altLang="ko-KR" sz="2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4FEB1C-EC65-9048-B8EA-263F8583B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160" y="263387"/>
            <a:ext cx="4416030" cy="63312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B776A7-BFDC-4A48-AF66-6E5C5931D6D8}"/>
              </a:ext>
            </a:extLst>
          </p:cNvPr>
          <p:cNvSpPr txBox="1"/>
          <p:nvPr/>
        </p:nvSpPr>
        <p:spPr>
          <a:xfrm>
            <a:off x="284035" y="1481559"/>
            <a:ext cx="5659565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Jeffrey et al.(2014) - Stanford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Word2Vec</a:t>
            </a:r>
            <a:r>
              <a:rPr kumimoji="1" lang="ko-KR" altLang="en-US" dirty="0"/>
              <a:t>이 통계적인 정보</a:t>
            </a:r>
            <a:r>
              <a:rPr kumimoji="1" lang="en-US" altLang="ko-KR" dirty="0"/>
              <a:t>(Statistical Information) </a:t>
            </a:r>
            <a:r>
              <a:rPr kumimoji="1" lang="ko-KR" altLang="en-US" dirty="0"/>
              <a:t>을 잘 이용하지 못한다는 단점을 해결하기 위해 나옴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Co-Occurrence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기반으로 </a:t>
            </a:r>
            <a:r>
              <a:rPr kumimoji="1" lang="en-US" altLang="ko-KR" dirty="0"/>
              <a:t>word vector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만듬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13789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36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FastText</a:t>
            </a:r>
            <a:endParaRPr kumimoji="1" lang="en-US" altLang="ko-KR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B776A7-BFDC-4A48-AF66-6E5C5931D6D8}"/>
              </a:ext>
            </a:extLst>
          </p:cNvPr>
          <p:cNvSpPr txBox="1"/>
          <p:nvPr/>
        </p:nvSpPr>
        <p:spPr>
          <a:xfrm>
            <a:off x="284035" y="1481559"/>
            <a:ext cx="5659565" cy="278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Bojanowski et al.(2017)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Word2Vec</a:t>
            </a:r>
            <a:r>
              <a:rPr kumimoji="1" lang="ko-KR" altLang="en-US" dirty="0"/>
              <a:t>을 만든 </a:t>
            </a:r>
            <a:r>
              <a:rPr kumimoji="1" lang="en-US" altLang="ko-KR" dirty="0" err="1"/>
              <a:t>Mikolov</a:t>
            </a:r>
            <a:r>
              <a:rPr kumimoji="1" lang="ko-KR" altLang="en-US" dirty="0"/>
              <a:t>가 연구에 참여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대부분의 </a:t>
            </a:r>
            <a:r>
              <a:rPr kumimoji="1" lang="en-US" altLang="ko-KR" dirty="0"/>
              <a:t>Idea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word2vec</a:t>
            </a:r>
            <a:r>
              <a:rPr kumimoji="1" lang="ko-KR" altLang="en-US" dirty="0"/>
              <a:t>과 유사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Sub-word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오타</a:t>
            </a:r>
            <a:r>
              <a:rPr kumimoji="1" lang="en-US" altLang="ko-KR" dirty="0"/>
              <a:t>, </a:t>
            </a:r>
            <a:r>
              <a:rPr kumimoji="1" lang="ko-KR" altLang="en-US" dirty="0"/>
              <a:t>유사어 모두 의미를 잘 잡아냄</a:t>
            </a:r>
            <a:r>
              <a:rPr kumimoji="1"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CB2334-F085-8C41-9785-27074E2B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767" y="238539"/>
            <a:ext cx="4510234" cy="619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67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082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Representation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1491BF-7108-0C40-8354-3719A321E417}"/>
              </a:ext>
            </a:extLst>
          </p:cNvPr>
          <p:cNvSpPr txBox="1"/>
          <p:nvPr/>
        </p:nvSpPr>
        <p:spPr>
          <a:xfrm>
            <a:off x="770995" y="1963269"/>
            <a:ext cx="4028219" cy="2957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One-hot Encoding ( 1-of-N encoding 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Bag of Words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TF-IDF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Neural Text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Word2Vec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GLoVe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FastText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6187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4478602" y="3136612"/>
            <a:ext cx="3234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One-hot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Encoding</a:t>
            </a:r>
          </a:p>
        </p:txBody>
      </p:sp>
    </p:spTree>
    <p:extLst>
      <p:ext uri="{BB962C8B-B14F-4D97-AF65-F5344CB8AC3E}">
        <p14:creationId xmlns:p14="http://schemas.microsoft.com/office/powerpoint/2010/main" val="4224827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19D2D-152E-2843-AEF1-193A45DFA79A}"/>
              </a:ext>
            </a:extLst>
          </p:cNvPr>
          <p:cNvSpPr txBox="1"/>
          <p:nvPr/>
        </p:nvSpPr>
        <p:spPr>
          <a:xfrm>
            <a:off x="5028079" y="2306761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One-hot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232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4B264-3104-1A47-BDCC-E733C6BD69CF}"/>
              </a:ext>
            </a:extLst>
          </p:cNvPr>
          <p:cNvSpPr txBox="1"/>
          <p:nvPr/>
        </p:nvSpPr>
        <p:spPr>
          <a:xfrm>
            <a:off x="5028079" y="2306761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One-hot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230F5-28BC-8444-B79A-1B9269F6D467}"/>
              </a:ext>
            </a:extLst>
          </p:cNvPr>
          <p:cNvSpPr txBox="1"/>
          <p:nvPr/>
        </p:nvSpPr>
        <p:spPr>
          <a:xfrm>
            <a:off x="4057719" y="2921173"/>
            <a:ext cx="3008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하나만 </a:t>
            </a:r>
            <a:r>
              <a:rPr kumimoji="1" lang="en-US" altLang="ko-KR" sz="2000" dirty="0"/>
              <a:t>hot, </a:t>
            </a:r>
            <a:r>
              <a:rPr kumimoji="1" lang="ko-KR" altLang="en-US" sz="2000" dirty="0"/>
              <a:t>나머지는 </a:t>
            </a:r>
            <a:r>
              <a:rPr kumimoji="1" lang="en-US" altLang="ko-KR" sz="2000" dirty="0"/>
              <a:t>cool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42096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4B264-3104-1A47-BDCC-E733C6BD69CF}"/>
              </a:ext>
            </a:extLst>
          </p:cNvPr>
          <p:cNvSpPr txBox="1"/>
          <p:nvPr/>
        </p:nvSpPr>
        <p:spPr>
          <a:xfrm>
            <a:off x="5028079" y="2306761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One-hot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230F5-28BC-8444-B79A-1B9269F6D467}"/>
              </a:ext>
            </a:extLst>
          </p:cNvPr>
          <p:cNvSpPr txBox="1"/>
          <p:nvPr/>
        </p:nvSpPr>
        <p:spPr>
          <a:xfrm>
            <a:off x="4057719" y="2921173"/>
            <a:ext cx="3008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하나만 </a:t>
            </a:r>
            <a:r>
              <a:rPr kumimoji="1" lang="en-US" altLang="ko-KR" sz="2000" dirty="0"/>
              <a:t>hot, </a:t>
            </a:r>
            <a:r>
              <a:rPr kumimoji="1" lang="ko-KR" altLang="en-US" sz="2000" dirty="0"/>
              <a:t>나머지는 </a:t>
            </a:r>
            <a:r>
              <a:rPr kumimoji="1" lang="en-US" altLang="ko-KR" sz="2000" dirty="0"/>
              <a:t>cool</a:t>
            </a:r>
            <a:endParaRPr kumimoji="1"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926EDC-4FE9-B843-903D-613BE0154524}"/>
              </a:ext>
            </a:extLst>
          </p:cNvPr>
          <p:cNvSpPr txBox="1"/>
          <p:nvPr/>
        </p:nvSpPr>
        <p:spPr>
          <a:xfrm>
            <a:off x="4323560" y="3335530"/>
            <a:ext cx="2476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하나만 </a:t>
            </a:r>
            <a:r>
              <a:rPr kumimoji="1" lang="en-US" altLang="ko-KR" sz="2000" dirty="0"/>
              <a:t>1, </a:t>
            </a:r>
            <a:r>
              <a:rPr kumimoji="1" lang="ko-KR" altLang="en-US" sz="2000" dirty="0"/>
              <a:t>나머지는 </a:t>
            </a:r>
            <a:r>
              <a:rPr kumimoji="1" lang="en-US" altLang="ko-KR" sz="2000" dirty="0"/>
              <a:t>0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0046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535CBA-07A1-FE4E-930D-6439EF981865}"/>
              </a:ext>
            </a:extLst>
          </p:cNvPr>
          <p:cNvSpPr txBox="1"/>
          <p:nvPr/>
        </p:nvSpPr>
        <p:spPr>
          <a:xfrm>
            <a:off x="5028079" y="2306761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One-hot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DBC0A-C64D-6A4F-BBB4-B0E0F9DAD840}"/>
              </a:ext>
            </a:extLst>
          </p:cNvPr>
          <p:cNvSpPr txBox="1"/>
          <p:nvPr/>
        </p:nvSpPr>
        <p:spPr>
          <a:xfrm>
            <a:off x="4057719" y="2921173"/>
            <a:ext cx="3008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하나만 </a:t>
            </a:r>
            <a:r>
              <a:rPr kumimoji="1" lang="en-US" altLang="ko-KR" sz="2000" dirty="0"/>
              <a:t>hot, </a:t>
            </a:r>
            <a:r>
              <a:rPr kumimoji="1" lang="ko-KR" altLang="en-US" sz="2000" dirty="0"/>
              <a:t>나머지는 </a:t>
            </a:r>
            <a:r>
              <a:rPr kumimoji="1" lang="en-US" altLang="ko-KR" sz="2000" dirty="0"/>
              <a:t>cool</a:t>
            </a:r>
            <a:endParaRPr kumimoji="1"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82CF7-30D5-FB4A-806E-22C45A486551}"/>
              </a:ext>
            </a:extLst>
          </p:cNvPr>
          <p:cNvSpPr txBox="1"/>
          <p:nvPr/>
        </p:nvSpPr>
        <p:spPr>
          <a:xfrm>
            <a:off x="4323560" y="3335530"/>
            <a:ext cx="2476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하나만 </a:t>
            </a:r>
            <a:r>
              <a:rPr kumimoji="1" lang="en-US" altLang="ko-KR" sz="2000" dirty="0"/>
              <a:t>1, </a:t>
            </a:r>
            <a:r>
              <a:rPr kumimoji="1" lang="ko-KR" altLang="en-US" sz="2000" dirty="0"/>
              <a:t>나머지는 </a:t>
            </a:r>
            <a:r>
              <a:rPr kumimoji="1" lang="en-US" altLang="ko-KR" sz="2000" dirty="0"/>
              <a:t>0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C8841-7DFA-0948-A339-A5DE54A0D392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31735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10366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1FBA9A-46BF-9340-B026-F9799E6E5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926197"/>
              </p:ext>
            </p:extLst>
          </p:nvPr>
        </p:nvGraphicFramePr>
        <p:xfrm>
          <a:off x="850987" y="2220428"/>
          <a:ext cx="1059170" cy="1474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간다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B83262-C536-A24F-A28C-4E617E7124ED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77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185060" y="3136612"/>
            <a:ext cx="3821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Word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625211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1AFE5F2-F18A-E949-9E1F-7BB7BC3C4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23713"/>
              </p:ext>
            </p:extLst>
          </p:nvPr>
        </p:nvGraphicFramePr>
        <p:xfrm>
          <a:off x="4716598" y="3831276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FEA5753-6D36-5C4D-B05E-5D27B1201C2B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EB5F269-7991-F048-B948-3F9CD04AA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13683"/>
              </p:ext>
            </p:extLst>
          </p:nvPr>
        </p:nvGraphicFramePr>
        <p:xfrm>
          <a:off x="850987" y="2220428"/>
          <a:ext cx="1059170" cy="1474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간다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43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ko-KR" altLang="en-US" sz="2400" b="1" dirty="0"/>
              <a:t>학교에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1ABAAA5-6928-254D-B1C4-5B0EAF120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490563"/>
              </p:ext>
            </p:extLst>
          </p:nvPr>
        </p:nvGraphicFramePr>
        <p:xfrm>
          <a:off x="5514280" y="3831276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DEFC14F-1E33-5240-8E4A-A8F70A0715B4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52EE8C1-870E-5C44-A8DD-3FFF5374E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13683"/>
              </p:ext>
            </p:extLst>
          </p:nvPr>
        </p:nvGraphicFramePr>
        <p:xfrm>
          <a:off x="850987" y="2220428"/>
          <a:ext cx="1059170" cy="1474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간다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022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</a:t>
            </a:r>
            <a:r>
              <a:rPr kumimoji="1" lang="ko-KR" altLang="en-US" sz="2400" b="1" dirty="0"/>
              <a:t>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272637-3FCB-2E4D-A154-E909E8750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415357"/>
              </p:ext>
            </p:extLst>
          </p:nvPr>
        </p:nvGraphicFramePr>
        <p:xfrm>
          <a:off x="6311962" y="3831276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D6B936-9C8A-7C44-9143-2C5A58AA9978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A034994-F583-B148-8087-F83078820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13683"/>
              </p:ext>
            </p:extLst>
          </p:nvPr>
        </p:nvGraphicFramePr>
        <p:xfrm>
          <a:off x="850987" y="2220428"/>
          <a:ext cx="1059170" cy="1474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간다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29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272637-3FCB-2E4D-A154-E909E8750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356671"/>
              </p:ext>
            </p:extLst>
          </p:nvPr>
        </p:nvGraphicFramePr>
        <p:xfrm>
          <a:off x="5898585" y="3669230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9B2057B-BFFD-8F4D-A199-F28C74BBC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992767"/>
              </p:ext>
            </p:extLst>
          </p:nvPr>
        </p:nvGraphicFramePr>
        <p:xfrm>
          <a:off x="5532825" y="3669230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33623E2-74B9-9640-A888-FD3C3A865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965295"/>
              </p:ext>
            </p:extLst>
          </p:nvPr>
        </p:nvGraphicFramePr>
        <p:xfrm>
          <a:off x="5167065" y="3669230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79D54F0-5F9B-1D41-BD28-51B457BFADEB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7F6F08A-BB83-0942-88B3-C4E295BCA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13683"/>
              </p:ext>
            </p:extLst>
          </p:nvPr>
        </p:nvGraphicFramePr>
        <p:xfrm>
          <a:off x="850987" y="2220428"/>
          <a:ext cx="1059170" cy="1474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간다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041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/>
              <a:t>나는 매일 학교에 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462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/>
              <a:t>나는 매일 학교에 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E56C673-3474-234E-8C24-91FCAE1474CF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0736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547839"/>
              </p:ext>
            </p:extLst>
          </p:nvPr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DA98B90-9E11-054A-B93E-616F269A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271147"/>
              </p:ext>
            </p:extLst>
          </p:nvPr>
        </p:nvGraphicFramePr>
        <p:xfrm>
          <a:off x="4726230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167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5C0B1C6-7CFC-554D-9C42-48117F158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961999"/>
              </p:ext>
            </p:extLst>
          </p:nvPr>
        </p:nvGraphicFramePr>
        <p:xfrm>
          <a:off x="5532825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723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</a:t>
            </a:r>
            <a:r>
              <a:rPr kumimoji="1" lang="ko-KR" altLang="en-US" sz="2400" b="1" dirty="0"/>
              <a:t>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74C1AF-C782-044A-9909-5BA791E84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706108"/>
              </p:ext>
            </p:extLst>
          </p:nvPr>
        </p:nvGraphicFramePr>
        <p:xfrm>
          <a:off x="6275026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997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/>
              <a:t>나는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2DDE1FB-875D-B140-9614-17112C85A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016696"/>
              </p:ext>
            </p:extLst>
          </p:nvPr>
        </p:nvGraphicFramePr>
        <p:xfrm>
          <a:off x="4726230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75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292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 Representation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4D1EB-9B54-0348-A8CF-99F8FE7894E0}"/>
              </a:ext>
            </a:extLst>
          </p:cNvPr>
          <p:cNvSpPr txBox="1"/>
          <p:nvPr/>
        </p:nvSpPr>
        <p:spPr>
          <a:xfrm>
            <a:off x="407231" y="1290917"/>
            <a:ext cx="3016723" cy="4204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Data format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Tabular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Image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Text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One - hot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B</a:t>
            </a:r>
            <a:r>
              <a:rPr lang="en-US" altLang="ko-KR" dirty="0"/>
              <a:t>ag </a:t>
            </a:r>
            <a:r>
              <a:rPr lang="en" altLang="ko-KR" dirty="0"/>
              <a:t>of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Text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Word2Vec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GloVe</a:t>
            </a:r>
            <a:endParaRPr lang="en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FastText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95740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</a:t>
            </a:r>
            <a:r>
              <a:rPr kumimoji="1" lang="ko-KR" altLang="en-US" sz="2400" b="1" dirty="0"/>
              <a:t>매일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7A9D64B-94FB-B94D-B554-AEA663DCF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290783"/>
              </p:ext>
            </p:extLst>
          </p:nvPr>
        </p:nvGraphicFramePr>
        <p:xfrm>
          <a:off x="5339688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3603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</a:t>
            </a:r>
            <a:r>
              <a:rPr kumimoji="1" lang="ko-KR" altLang="en-US" sz="2400" b="1" dirty="0"/>
              <a:t>학교에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79A8BED-E9D5-7A4B-A7DC-BBBEFC23A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643197"/>
              </p:ext>
            </p:extLst>
          </p:nvPr>
        </p:nvGraphicFramePr>
        <p:xfrm>
          <a:off x="6205576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078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</a:t>
            </a:r>
            <a:r>
              <a:rPr kumimoji="1" lang="ko-KR" altLang="en-US" sz="2400" b="1" dirty="0"/>
              <a:t>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EF33484-A35D-3E44-937F-355BFC82F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31758"/>
              </p:ext>
            </p:extLst>
          </p:nvPr>
        </p:nvGraphicFramePr>
        <p:xfrm>
          <a:off x="7032880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51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EF33484-A35D-3E44-937F-355BFC82F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148223"/>
              </p:ext>
            </p:extLst>
          </p:nvPr>
        </p:nvGraphicFramePr>
        <p:xfrm>
          <a:off x="5898585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F336D9-CB68-6F4A-B14A-8EE2CC7E3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86892"/>
              </p:ext>
            </p:extLst>
          </p:nvPr>
        </p:nvGraphicFramePr>
        <p:xfrm>
          <a:off x="5532825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529A52-DBF0-E442-A750-C7A0A77C8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251684"/>
              </p:ext>
            </p:extLst>
          </p:nvPr>
        </p:nvGraphicFramePr>
        <p:xfrm>
          <a:off x="5167065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998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/>
              <a:t>나는 매일 학교에 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EF33484-A35D-3E44-937F-355BFC82F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386021"/>
              </p:ext>
            </p:extLst>
          </p:nvPr>
        </p:nvGraphicFramePr>
        <p:xfrm>
          <a:off x="6257400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F336D9-CB68-6F4A-B14A-8EE2CC7E3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379318"/>
              </p:ext>
            </p:extLst>
          </p:nvPr>
        </p:nvGraphicFramePr>
        <p:xfrm>
          <a:off x="5891640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529A52-DBF0-E442-A750-C7A0A77C8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376755"/>
              </p:ext>
            </p:extLst>
          </p:nvPr>
        </p:nvGraphicFramePr>
        <p:xfrm>
          <a:off x="5525880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C2C9AC3-71A3-CF47-B1DD-0B48D6145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595248"/>
              </p:ext>
            </p:extLst>
          </p:nvPr>
        </p:nvGraphicFramePr>
        <p:xfrm>
          <a:off x="6623160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504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8B49DC0-979D-B843-8529-9012B55D8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994506"/>
              </p:ext>
            </p:extLst>
          </p:nvPr>
        </p:nvGraphicFramePr>
        <p:xfrm>
          <a:off x="621878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23B6243-E8E0-774F-9BA7-D437E21B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22668"/>
              </p:ext>
            </p:extLst>
          </p:nvPr>
        </p:nvGraphicFramePr>
        <p:xfrm>
          <a:off x="585302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7A79588-A379-2846-98F2-78045199C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16697"/>
              </p:ext>
            </p:extLst>
          </p:nvPr>
        </p:nvGraphicFramePr>
        <p:xfrm>
          <a:off x="548726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CA623F8-B81E-FE4E-BF22-F99B04EC9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519015"/>
              </p:ext>
            </p:extLst>
          </p:nvPr>
        </p:nvGraphicFramePr>
        <p:xfrm>
          <a:off x="658454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BAC9F-C914-A44F-862A-A3B5459C17E8}"/>
              </a:ext>
            </a:extLst>
          </p:cNvPr>
          <p:cNvSpPr txBox="1"/>
          <p:nvPr/>
        </p:nvSpPr>
        <p:spPr>
          <a:xfrm>
            <a:off x="1637401" y="4459938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109F2E-7A59-7D48-9DE6-50B5076B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68" y="2507528"/>
            <a:ext cx="1842944" cy="184294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6614B8-9293-0C43-93F7-653EF74E87D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19461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444BB59-523D-2046-9C52-73FAD13DF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010582"/>
              </p:ext>
            </p:extLst>
          </p:nvPr>
        </p:nvGraphicFramePr>
        <p:xfrm>
          <a:off x="527811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91A3D4F-989C-EB48-BDD7-1A358F9D5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431470"/>
              </p:ext>
            </p:extLst>
          </p:nvPr>
        </p:nvGraphicFramePr>
        <p:xfrm>
          <a:off x="491235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F81AF97-1011-9E49-B57F-97851C83C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655027"/>
              </p:ext>
            </p:extLst>
          </p:nvPr>
        </p:nvGraphicFramePr>
        <p:xfrm>
          <a:off x="454659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9B01DD04-4AED-DC4D-91E8-5F00375D3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E745A6-F340-704D-A7E1-95052CA578C7}"/>
              </a:ext>
            </a:extLst>
          </p:cNvPr>
          <p:cNvCxnSpPr>
            <a:cxnSpLocks/>
          </p:cNvCxnSpPr>
          <p:nvPr/>
        </p:nvCxnSpPr>
        <p:spPr>
          <a:xfrm>
            <a:off x="744388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043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8B49DC0-979D-B843-8529-9012B55D81B9}"/>
              </a:ext>
            </a:extLst>
          </p:cNvPr>
          <p:cNvGraphicFramePr>
            <a:graphicFrameLocks noGrp="1"/>
          </p:cNvGraphicFramePr>
          <p:nvPr/>
        </p:nvGraphicFramePr>
        <p:xfrm>
          <a:off x="621878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23B6243-E8E0-774F-9BA7-D437E21B54FE}"/>
              </a:ext>
            </a:extLst>
          </p:cNvPr>
          <p:cNvGraphicFramePr>
            <a:graphicFrameLocks noGrp="1"/>
          </p:cNvGraphicFramePr>
          <p:nvPr/>
        </p:nvGraphicFramePr>
        <p:xfrm>
          <a:off x="585302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7A79588-A379-2846-98F2-78045199C8B1}"/>
              </a:ext>
            </a:extLst>
          </p:cNvPr>
          <p:cNvGraphicFramePr>
            <a:graphicFrameLocks noGrp="1"/>
          </p:cNvGraphicFramePr>
          <p:nvPr/>
        </p:nvGraphicFramePr>
        <p:xfrm>
          <a:off x="548726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CA623F8-B81E-FE4E-BF22-F99B04EC9D76}"/>
              </a:ext>
            </a:extLst>
          </p:cNvPr>
          <p:cNvGraphicFramePr>
            <a:graphicFrameLocks noGrp="1"/>
          </p:cNvGraphicFramePr>
          <p:nvPr/>
        </p:nvGraphicFramePr>
        <p:xfrm>
          <a:off x="658454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BAC9F-C914-A44F-862A-A3B5459C17E8}"/>
              </a:ext>
            </a:extLst>
          </p:cNvPr>
          <p:cNvSpPr txBox="1"/>
          <p:nvPr/>
        </p:nvSpPr>
        <p:spPr>
          <a:xfrm>
            <a:off x="1637401" y="4459938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109F2E-7A59-7D48-9DE6-50B5076B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68" y="2507528"/>
            <a:ext cx="1842944" cy="184294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6614B8-9293-0C43-93F7-653EF74E87D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19461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444BB59-523D-2046-9C52-73FAD13DFC0E}"/>
              </a:ext>
            </a:extLst>
          </p:cNvPr>
          <p:cNvGraphicFramePr>
            <a:graphicFrameLocks noGrp="1"/>
          </p:cNvGraphicFramePr>
          <p:nvPr/>
        </p:nvGraphicFramePr>
        <p:xfrm>
          <a:off x="527811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91A3D4F-989C-EB48-BDD7-1A358F9D5061}"/>
              </a:ext>
            </a:extLst>
          </p:cNvPr>
          <p:cNvGraphicFramePr>
            <a:graphicFrameLocks noGrp="1"/>
          </p:cNvGraphicFramePr>
          <p:nvPr/>
        </p:nvGraphicFramePr>
        <p:xfrm>
          <a:off x="491235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F81AF97-1011-9E49-B57F-97851C83C1CD}"/>
              </a:ext>
            </a:extLst>
          </p:cNvPr>
          <p:cNvGraphicFramePr>
            <a:graphicFrameLocks noGrp="1"/>
          </p:cNvGraphicFramePr>
          <p:nvPr/>
        </p:nvGraphicFramePr>
        <p:xfrm>
          <a:off x="454659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9B01DD04-4AED-DC4D-91E8-5F00375D3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E745A6-F340-704D-A7E1-95052CA578C7}"/>
              </a:ext>
            </a:extLst>
          </p:cNvPr>
          <p:cNvCxnSpPr>
            <a:cxnSpLocks/>
          </p:cNvCxnSpPr>
          <p:nvPr/>
        </p:nvCxnSpPr>
        <p:spPr>
          <a:xfrm>
            <a:off x="744388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5E6C74C-4C24-8E40-9767-7841DE155E16}"/>
              </a:ext>
            </a:extLst>
          </p:cNvPr>
          <p:cNvSpPr txBox="1"/>
          <p:nvPr/>
        </p:nvSpPr>
        <p:spPr>
          <a:xfrm>
            <a:off x="5020003" y="5505651"/>
            <a:ext cx="168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Input: Sentence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170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8B49DC0-979D-B843-8529-9012B55D8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493823"/>
              </p:ext>
            </p:extLst>
          </p:nvPr>
        </p:nvGraphicFramePr>
        <p:xfrm>
          <a:off x="6348399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23B6243-E8E0-774F-9BA7-D437E21B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70934"/>
              </p:ext>
            </p:extLst>
          </p:nvPr>
        </p:nvGraphicFramePr>
        <p:xfrm>
          <a:off x="5982639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7A79588-A379-2846-98F2-78045199C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113410"/>
              </p:ext>
            </p:extLst>
          </p:nvPr>
        </p:nvGraphicFramePr>
        <p:xfrm>
          <a:off x="5616879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CA623F8-B81E-FE4E-BF22-F99B04EC9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6153"/>
              </p:ext>
            </p:extLst>
          </p:nvPr>
        </p:nvGraphicFramePr>
        <p:xfrm>
          <a:off x="6714159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BAC9F-C914-A44F-862A-A3B5459C17E8}"/>
              </a:ext>
            </a:extLst>
          </p:cNvPr>
          <p:cNvSpPr txBox="1"/>
          <p:nvPr/>
        </p:nvSpPr>
        <p:spPr>
          <a:xfrm>
            <a:off x="1637401" y="4459938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109F2E-7A59-7D48-9DE6-50B5076B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68" y="2507528"/>
            <a:ext cx="1842944" cy="184294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6614B8-9293-0C43-93F7-653EF74E87D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19461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444BB59-523D-2046-9C52-73FAD13DF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73946"/>
              </p:ext>
            </p:extLst>
          </p:nvPr>
        </p:nvGraphicFramePr>
        <p:xfrm>
          <a:off x="5249365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91A3D4F-989C-EB48-BDD7-1A358F9D5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846215"/>
              </p:ext>
            </p:extLst>
          </p:nvPr>
        </p:nvGraphicFramePr>
        <p:xfrm>
          <a:off x="4883605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F81AF97-1011-9E49-B57F-97851C83C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968662"/>
              </p:ext>
            </p:extLst>
          </p:nvPr>
        </p:nvGraphicFramePr>
        <p:xfrm>
          <a:off x="4517845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9B01DD04-4AED-DC4D-91E8-5F00375D3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E745A6-F340-704D-A7E1-95052CA578C7}"/>
              </a:ext>
            </a:extLst>
          </p:cNvPr>
          <p:cNvCxnSpPr>
            <a:cxnSpLocks/>
          </p:cNvCxnSpPr>
          <p:nvPr/>
        </p:nvCxnSpPr>
        <p:spPr>
          <a:xfrm>
            <a:off x="744388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B283FA-E11C-DD43-A34E-2C38B6A24C68}"/>
              </a:ext>
            </a:extLst>
          </p:cNvPr>
          <p:cNvSpPr txBox="1"/>
          <p:nvPr/>
        </p:nvSpPr>
        <p:spPr>
          <a:xfrm>
            <a:off x="5020003" y="5505651"/>
            <a:ext cx="180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Input: Document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005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57E95-BD1D-5844-B0BB-7133B5E19751}"/>
              </a:ext>
            </a:extLst>
          </p:cNvPr>
          <p:cNvSpPr txBox="1"/>
          <p:nvPr/>
        </p:nvSpPr>
        <p:spPr>
          <a:xfrm>
            <a:off x="1116531" y="1568918"/>
            <a:ext cx="213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 One-Hot Encoding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2EA9B-0B1B-C340-B231-6A1C17BFA5B4}"/>
              </a:ext>
            </a:extLst>
          </p:cNvPr>
          <p:cNvSpPr txBox="1"/>
          <p:nvPr/>
        </p:nvSpPr>
        <p:spPr>
          <a:xfrm>
            <a:off x="1690385" y="3198167"/>
            <a:ext cx="1108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/>
              <a:t>학교에</a:t>
            </a:r>
            <a:endParaRPr kumimoji="1" lang="en-US" altLang="ko-KR" sz="24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E0A4741-98A8-D047-9F90-C22E3893F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179064"/>
              </p:ext>
            </p:extLst>
          </p:nvPr>
        </p:nvGraphicFramePr>
        <p:xfrm>
          <a:off x="3541035" y="2528044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9073AA4-6E7D-FB4B-B393-BB9DCFFDB12C}"/>
              </a:ext>
            </a:extLst>
          </p:cNvPr>
          <p:cNvCxnSpPr>
            <a:cxnSpLocks/>
          </p:cNvCxnSpPr>
          <p:nvPr/>
        </p:nvCxnSpPr>
        <p:spPr>
          <a:xfrm flipV="1">
            <a:off x="2861345" y="3442444"/>
            <a:ext cx="507620" cy="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E976AF-528D-3A45-B954-7FC9F69344EC}"/>
              </a:ext>
            </a:extLst>
          </p:cNvPr>
          <p:cNvSpPr txBox="1"/>
          <p:nvPr/>
        </p:nvSpPr>
        <p:spPr>
          <a:xfrm>
            <a:off x="5055902" y="2363964"/>
            <a:ext cx="5417637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 하나당 하나의 단어</a:t>
            </a:r>
            <a:r>
              <a:rPr kumimoji="1" lang="en-US" altLang="ko-KR" dirty="0"/>
              <a:t>(Word) or</a:t>
            </a:r>
            <a:r>
              <a:rPr kumimoji="1" lang="ko-KR" altLang="en-US" dirty="0"/>
              <a:t> 문자</a:t>
            </a:r>
            <a:r>
              <a:rPr kumimoji="1" lang="en-US" altLang="ko-KR" dirty="0"/>
              <a:t>(Character)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매우 큰 벡터의 크기에 비해 벡터가 </a:t>
            </a:r>
            <a:r>
              <a:rPr kumimoji="1" lang="en-US" altLang="ko-KR" dirty="0"/>
              <a:t>Sparse</a:t>
            </a:r>
            <a:r>
              <a:rPr kumimoji="1" lang="ko-KR" altLang="en-US" dirty="0"/>
              <a:t>함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96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57E95-BD1D-5844-B0BB-7133B5E19751}"/>
              </a:ext>
            </a:extLst>
          </p:cNvPr>
          <p:cNvSpPr txBox="1"/>
          <p:nvPr/>
        </p:nvSpPr>
        <p:spPr>
          <a:xfrm>
            <a:off x="1116531" y="1568918"/>
            <a:ext cx="213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 One-Hot Encoding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2EA9B-0B1B-C340-B231-6A1C17BFA5B4}"/>
              </a:ext>
            </a:extLst>
          </p:cNvPr>
          <p:cNvSpPr txBox="1"/>
          <p:nvPr/>
        </p:nvSpPr>
        <p:spPr>
          <a:xfrm>
            <a:off x="1690385" y="3198167"/>
            <a:ext cx="1108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/>
              <a:t>학교에</a:t>
            </a:r>
            <a:endParaRPr kumimoji="1" lang="en-US" altLang="ko-KR" sz="24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E0A4741-98A8-D047-9F90-C22E3893FE59}"/>
              </a:ext>
            </a:extLst>
          </p:cNvPr>
          <p:cNvGraphicFramePr>
            <a:graphicFrameLocks noGrp="1"/>
          </p:cNvGraphicFramePr>
          <p:nvPr/>
        </p:nvGraphicFramePr>
        <p:xfrm>
          <a:off x="3541035" y="2528044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9073AA4-6E7D-FB4B-B393-BB9DCFFDB12C}"/>
              </a:ext>
            </a:extLst>
          </p:cNvPr>
          <p:cNvCxnSpPr>
            <a:cxnSpLocks/>
          </p:cNvCxnSpPr>
          <p:nvPr/>
        </p:nvCxnSpPr>
        <p:spPr>
          <a:xfrm flipV="1">
            <a:off x="2861345" y="3442444"/>
            <a:ext cx="507620" cy="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E976AF-528D-3A45-B954-7FC9F69344EC}"/>
              </a:ext>
            </a:extLst>
          </p:cNvPr>
          <p:cNvSpPr txBox="1"/>
          <p:nvPr/>
        </p:nvSpPr>
        <p:spPr>
          <a:xfrm>
            <a:off x="5055902" y="2363964"/>
            <a:ext cx="5417637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 하나당 하나의 단어</a:t>
            </a:r>
            <a:r>
              <a:rPr kumimoji="1" lang="en-US" altLang="ko-KR" dirty="0"/>
              <a:t>(Word) or</a:t>
            </a:r>
            <a:r>
              <a:rPr kumimoji="1" lang="ko-KR" altLang="en-US" dirty="0"/>
              <a:t> 문자</a:t>
            </a:r>
            <a:r>
              <a:rPr kumimoji="1" lang="en-US" altLang="ko-KR" dirty="0"/>
              <a:t>(Character)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매우 큰 벡터의 크기에 비해 벡터가 </a:t>
            </a:r>
            <a:r>
              <a:rPr kumimoji="1" lang="en-US" altLang="ko-KR" dirty="0"/>
              <a:t>Sparse</a:t>
            </a:r>
            <a:r>
              <a:rPr kumimoji="1" lang="ko-KR" altLang="en-US" dirty="0"/>
              <a:t>함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3EFAA0-0EB1-314F-902A-68C56952EC01}"/>
              </a:ext>
            </a:extLst>
          </p:cNvPr>
          <p:cNvSpPr txBox="1"/>
          <p:nvPr/>
        </p:nvSpPr>
        <p:spPr>
          <a:xfrm>
            <a:off x="6557595" y="4320990"/>
            <a:ext cx="192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Bag-of-Words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BE50D1B-FE11-DA49-B71D-C04D8865A3BA}"/>
              </a:ext>
            </a:extLst>
          </p:cNvPr>
          <p:cNvCxnSpPr>
            <a:cxnSpLocks/>
          </p:cNvCxnSpPr>
          <p:nvPr/>
        </p:nvCxnSpPr>
        <p:spPr>
          <a:xfrm>
            <a:off x="7521096" y="3334869"/>
            <a:ext cx="0" cy="93233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7DA00A-5DCF-B345-9913-7C84360A3A97}"/>
              </a:ext>
            </a:extLst>
          </p:cNvPr>
          <p:cNvSpPr txBox="1"/>
          <p:nvPr/>
        </p:nvSpPr>
        <p:spPr>
          <a:xfrm>
            <a:off x="5522067" y="4836444"/>
            <a:ext cx="5838137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C00000"/>
                </a:solidFill>
              </a:rPr>
              <a:t>벡터 하나당 하나의 문장</a:t>
            </a:r>
            <a:r>
              <a:rPr kumimoji="1" lang="en-US" altLang="ko-KR" dirty="0">
                <a:solidFill>
                  <a:srgbClr val="C00000"/>
                </a:solidFill>
              </a:rPr>
              <a:t>(Sentence) or </a:t>
            </a:r>
            <a:r>
              <a:rPr kumimoji="1" lang="ko-KR" altLang="en-US" dirty="0">
                <a:solidFill>
                  <a:srgbClr val="C00000"/>
                </a:solidFill>
              </a:rPr>
              <a:t>문서</a:t>
            </a:r>
            <a:r>
              <a:rPr kumimoji="1" lang="en-US" altLang="ko-KR" dirty="0">
                <a:solidFill>
                  <a:srgbClr val="C00000"/>
                </a:solidFill>
              </a:rPr>
              <a:t>(Document)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C00000"/>
                </a:solidFill>
              </a:rPr>
              <a:t>벡터의 크기는 같지만 상대적으로 덜 </a:t>
            </a:r>
            <a:r>
              <a:rPr kumimoji="1" lang="en-US" altLang="ko-KR" dirty="0">
                <a:solidFill>
                  <a:srgbClr val="C00000"/>
                </a:solidFill>
              </a:rPr>
              <a:t>Sparse</a:t>
            </a:r>
            <a:r>
              <a:rPr kumimoji="1" lang="ko-KR" altLang="en-US" dirty="0">
                <a:solidFill>
                  <a:srgbClr val="C00000"/>
                </a:solidFill>
              </a:rPr>
              <a:t> 함</a:t>
            </a:r>
            <a:endParaRPr kumimoji="1" lang="en-US" altLang="ko-KR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20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4255399" y="3136612"/>
            <a:ext cx="3681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Data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2087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D2CA50-CF57-BB4B-942A-1092A9977259}"/>
              </a:ext>
            </a:extLst>
          </p:cNvPr>
          <p:cNvSpPr txBox="1"/>
          <p:nvPr/>
        </p:nvSpPr>
        <p:spPr>
          <a:xfrm>
            <a:off x="5009388" y="3167390"/>
            <a:ext cx="2216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Bag-of-Words</a:t>
            </a:r>
          </a:p>
        </p:txBody>
      </p:sp>
    </p:spTree>
    <p:extLst>
      <p:ext uri="{BB962C8B-B14F-4D97-AF65-F5344CB8AC3E}">
        <p14:creationId xmlns:p14="http://schemas.microsoft.com/office/powerpoint/2010/main" val="2712617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/>
              <a:t>나는 매일 학교에 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D2CA50-CF57-BB4B-942A-1092A9977259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7641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/>
              <a:t>나는 매일 학교에 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E56C673-3474-234E-8C24-91FCAE1474CF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2D2CA50-CF57-BB4B-942A-1092A9977259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5325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529A52-DBF0-E442-A750-C7A0A77C8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675585"/>
              </p:ext>
            </p:extLst>
          </p:nvPr>
        </p:nvGraphicFramePr>
        <p:xfrm>
          <a:off x="5615300" y="3032338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02016FD-1DB4-134E-B0DF-3AE42DB375E2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8635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/>
              <a:t>나는 매일 학교에 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529A52-DBF0-E442-A750-C7A0A77C8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522208"/>
              </p:ext>
            </p:extLst>
          </p:nvPr>
        </p:nvGraphicFramePr>
        <p:xfrm>
          <a:off x="5615300" y="3032338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34D986-FA08-FF45-B3C9-0D228A999E79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0967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2788549" y="5355825"/>
            <a:ext cx="6019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 </a:t>
            </a:r>
            <a:r>
              <a:rPr kumimoji="1" lang="ko-KR" altLang="en-US" sz="2400" b="1" dirty="0"/>
              <a:t>나는 매일 학교에 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529A52-DBF0-E442-A750-C7A0A77C8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611790"/>
              </p:ext>
            </p:extLst>
          </p:nvPr>
        </p:nvGraphicFramePr>
        <p:xfrm>
          <a:off x="5615300" y="3032338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2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E3B9DC1-B572-5B43-8031-9815AD6E78D0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5106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E7BAC9F-C914-A44F-862A-A3B5459C17E8}"/>
              </a:ext>
            </a:extLst>
          </p:cNvPr>
          <p:cNvSpPr txBox="1"/>
          <p:nvPr/>
        </p:nvSpPr>
        <p:spPr>
          <a:xfrm>
            <a:off x="2498301" y="4459938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109F2E-7A59-7D48-9DE6-50B5076B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68" y="2507528"/>
            <a:ext cx="1842944" cy="184294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6614B8-9293-0C43-93F7-653EF74E87D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05551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9B01DD04-4AED-DC4D-91E8-5F00375D3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001665" y="2303931"/>
            <a:ext cx="1911602" cy="303418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E745A6-F340-704D-A7E1-95052CA578C7}"/>
              </a:ext>
            </a:extLst>
          </p:cNvPr>
          <p:cNvCxnSpPr>
            <a:cxnSpLocks/>
          </p:cNvCxnSpPr>
          <p:nvPr/>
        </p:nvCxnSpPr>
        <p:spPr>
          <a:xfrm>
            <a:off x="6619129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E35C0A7-5BAD-1844-B44C-59F3E00BF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249168"/>
              </p:ext>
            </p:extLst>
          </p:nvPr>
        </p:nvGraphicFramePr>
        <p:xfrm>
          <a:off x="5903948" y="230393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A072285-8DF0-0A4A-B848-D3A212D10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251271"/>
              </p:ext>
            </p:extLst>
          </p:nvPr>
        </p:nvGraphicFramePr>
        <p:xfrm>
          <a:off x="5600556" y="2886637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4D1ACFD-B1E9-394E-B967-2FC1B3203997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2968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E7BAC9F-C914-A44F-862A-A3B5459C17E8}"/>
              </a:ext>
            </a:extLst>
          </p:cNvPr>
          <p:cNvSpPr txBox="1"/>
          <p:nvPr/>
        </p:nvSpPr>
        <p:spPr>
          <a:xfrm>
            <a:off x="2498301" y="4459938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109F2E-7A59-7D48-9DE6-50B5076B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68" y="2507528"/>
            <a:ext cx="1842944" cy="184294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6614B8-9293-0C43-93F7-653EF74E87D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05551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9B01DD04-4AED-DC4D-91E8-5F00375D3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001665" y="2303931"/>
            <a:ext cx="1911602" cy="303418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E745A6-F340-704D-A7E1-95052CA578C7}"/>
              </a:ext>
            </a:extLst>
          </p:cNvPr>
          <p:cNvCxnSpPr>
            <a:cxnSpLocks/>
          </p:cNvCxnSpPr>
          <p:nvPr/>
        </p:nvCxnSpPr>
        <p:spPr>
          <a:xfrm>
            <a:off x="6619129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C18C409-3FC6-224D-BD4B-10EBB7D6E831}"/>
              </a:ext>
            </a:extLst>
          </p:cNvPr>
          <p:cNvGraphicFramePr>
            <a:graphicFrameLocks noGrp="1"/>
          </p:cNvGraphicFramePr>
          <p:nvPr/>
        </p:nvGraphicFramePr>
        <p:xfrm>
          <a:off x="5663727" y="2507528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2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9132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1-Hot &amp; </a:t>
            </a:r>
            <a:r>
              <a:rPr kumimoji="1" lang="en-US" altLang="ko-KR" sz="2800" dirty="0" err="1"/>
              <a:t>BoW</a:t>
            </a:r>
            <a:endParaRPr kumimoji="1" lang="en-US" altLang="ko-KR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47B29-29C1-9A43-BE48-2B3F542B89C4}"/>
              </a:ext>
            </a:extLst>
          </p:cNvPr>
          <p:cNvSpPr txBox="1"/>
          <p:nvPr/>
        </p:nvSpPr>
        <p:spPr>
          <a:xfrm>
            <a:off x="528918" y="1658471"/>
            <a:ext cx="7859075" cy="3465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Advantage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간단하고 매우 직관적이다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쉽게 구현이 가능하다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sz="2000" dirty="0"/>
              <a:t>Disadvantage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벡터의 크기가 단어 사전의 크기에 비례해서 벡터가 매우 크고 </a:t>
            </a:r>
            <a:r>
              <a:rPr kumimoji="1" lang="en-US" altLang="ko-KR" dirty="0"/>
              <a:t>Sparse</a:t>
            </a:r>
            <a:r>
              <a:rPr kumimoji="1" lang="ko-KR" altLang="en-US" dirty="0"/>
              <a:t>하다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벡터가 단어 혹은 문장의 의미를 담고 있지 않다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4473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1-Hot &amp; </a:t>
            </a:r>
            <a:r>
              <a:rPr kumimoji="1" lang="en-US" altLang="ko-KR" sz="2800" dirty="0" err="1"/>
              <a:t>BoW</a:t>
            </a:r>
            <a:endParaRPr kumimoji="1" lang="en-US" altLang="ko-KR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47B29-29C1-9A43-BE48-2B3F542B89C4}"/>
              </a:ext>
            </a:extLst>
          </p:cNvPr>
          <p:cNvSpPr txBox="1"/>
          <p:nvPr/>
        </p:nvSpPr>
        <p:spPr>
          <a:xfrm>
            <a:off x="528918" y="1658471"/>
            <a:ext cx="7859075" cy="3465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Advantage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간단하고 매우 직관적이다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쉽게 구현이 가능하다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sz="2000" dirty="0"/>
              <a:t>Disadvantage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벡터의 크기가 단어 사전의 크기에 비례해서 벡터가 매우 크고 </a:t>
            </a:r>
            <a:r>
              <a:rPr kumimoji="1" lang="en-US" altLang="ko-KR" dirty="0"/>
              <a:t>Sparse</a:t>
            </a:r>
            <a:r>
              <a:rPr kumimoji="1" lang="ko-KR" altLang="en-US" dirty="0"/>
              <a:t>하다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벡터가 단어 혹은 문장의 의미를 담고 있지 않다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73A73-9EB3-ED4F-8C26-DE097165DA78}"/>
              </a:ext>
            </a:extLst>
          </p:cNvPr>
          <p:cNvSpPr txBox="1"/>
          <p:nvPr/>
        </p:nvSpPr>
        <p:spPr>
          <a:xfrm>
            <a:off x="4267005" y="5428982"/>
            <a:ext cx="3657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C00000"/>
                </a:solidFill>
              </a:rPr>
              <a:t>Neural Text Representation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32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FA2200-07D2-3944-8EE6-D40229AD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41" y="2070005"/>
            <a:ext cx="10454917" cy="3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330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3688642" y="3136612"/>
            <a:ext cx="4814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Neural Text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94028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C8480-E861-824B-8CFE-80BF36EA1909}"/>
              </a:ext>
            </a:extLst>
          </p:cNvPr>
          <p:cNvSpPr txBox="1"/>
          <p:nvPr/>
        </p:nvSpPr>
        <p:spPr>
          <a:xfrm>
            <a:off x="600635" y="1717634"/>
            <a:ext cx="1439561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Word2Vec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GLoVe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FastText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4000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C8480-E861-824B-8CFE-80BF36EA1909}"/>
              </a:ext>
            </a:extLst>
          </p:cNvPr>
          <p:cNvSpPr txBox="1"/>
          <p:nvPr/>
        </p:nvSpPr>
        <p:spPr>
          <a:xfrm>
            <a:off x="600635" y="1717634"/>
            <a:ext cx="1439561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Word2Vec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GLoVe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FastText</a:t>
            </a:r>
            <a:endParaRPr kumimoji="1"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0167F-C027-6E40-8CCA-DB5A7BEC6332}"/>
              </a:ext>
            </a:extLst>
          </p:cNvPr>
          <p:cNvSpPr txBox="1"/>
          <p:nvPr/>
        </p:nvSpPr>
        <p:spPr>
          <a:xfrm>
            <a:off x="3400227" y="2388651"/>
            <a:ext cx="291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</a:rPr>
              <a:t>단어의 의미를 </a:t>
            </a:r>
            <a:r>
              <a:rPr kumimoji="1" lang="en-US" altLang="ko-KR" dirty="0">
                <a:solidFill>
                  <a:srgbClr val="C00000"/>
                </a:solidFill>
              </a:rPr>
              <a:t>capture</a:t>
            </a:r>
            <a:r>
              <a:rPr kumimoji="1" lang="ko-KR" altLang="en-US" dirty="0">
                <a:solidFill>
                  <a:srgbClr val="C00000"/>
                </a:solidFill>
              </a:rPr>
              <a:t>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8906FAA-5CE4-394C-89BF-F2354D89BFBD}"/>
              </a:ext>
            </a:extLst>
          </p:cNvPr>
          <p:cNvCxnSpPr>
            <a:cxnSpLocks/>
          </p:cNvCxnSpPr>
          <p:nvPr/>
        </p:nvCxnSpPr>
        <p:spPr>
          <a:xfrm>
            <a:off x="2154994" y="2550459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8349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C8480-E861-824B-8CFE-80BF36EA1909}"/>
              </a:ext>
            </a:extLst>
          </p:cNvPr>
          <p:cNvSpPr txBox="1"/>
          <p:nvPr/>
        </p:nvSpPr>
        <p:spPr>
          <a:xfrm>
            <a:off x="600635" y="1717634"/>
            <a:ext cx="1439561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Word2Vec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GLoVe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FastText</a:t>
            </a:r>
            <a:endParaRPr kumimoji="1"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0167F-C027-6E40-8CCA-DB5A7BEC6332}"/>
              </a:ext>
            </a:extLst>
          </p:cNvPr>
          <p:cNvSpPr txBox="1"/>
          <p:nvPr/>
        </p:nvSpPr>
        <p:spPr>
          <a:xfrm>
            <a:off x="3400227" y="2388651"/>
            <a:ext cx="291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</a:rPr>
              <a:t>단어의 의미를 </a:t>
            </a:r>
            <a:r>
              <a:rPr kumimoji="1" lang="en-US" altLang="ko-KR" dirty="0">
                <a:solidFill>
                  <a:srgbClr val="C00000"/>
                </a:solidFill>
              </a:rPr>
              <a:t>capture</a:t>
            </a:r>
            <a:r>
              <a:rPr kumimoji="1" lang="ko-KR" altLang="en-US" dirty="0">
                <a:solidFill>
                  <a:srgbClr val="C00000"/>
                </a:solidFill>
              </a:rPr>
              <a:t>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8906FAA-5CE4-394C-89BF-F2354D89BFBD}"/>
              </a:ext>
            </a:extLst>
          </p:cNvPr>
          <p:cNvCxnSpPr>
            <a:cxnSpLocks/>
          </p:cNvCxnSpPr>
          <p:nvPr/>
        </p:nvCxnSpPr>
        <p:spPr>
          <a:xfrm>
            <a:off x="2154994" y="2550459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97ECBA-0145-0340-8882-EE3B10C489B0}"/>
              </a:ext>
            </a:extLst>
          </p:cNvPr>
          <p:cNvSpPr txBox="1"/>
          <p:nvPr/>
        </p:nvSpPr>
        <p:spPr>
          <a:xfrm>
            <a:off x="7673684" y="2258071"/>
            <a:ext cx="114005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C00000"/>
                </a:solidFill>
              </a:rPr>
              <a:t>How?</a:t>
            </a:r>
            <a:endParaRPr kumimoji="1" lang="ko-KR" altLang="en-US" sz="3200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FE4717-CAAC-2F4C-8065-EA64519274D0}"/>
              </a:ext>
            </a:extLst>
          </p:cNvPr>
          <p:cNvCxnSpPr>
            <a:cxnSpLocks/>
          </p:cNvCxnSpPr>
          <p:nvPr/>
        </p:nvCxnSpPr>
        <p:spPr>
          <a:xfrm>
            <a:off x="6417825" y="2550458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263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6F78B-9761-3041-9C5B-BE0BFFF334D4}"/>
              </a:ext>
            </a:extLst>
          </p:cNvPr>
          <p:cNvSpPr txBox="1"/>
          <p:nvPr/>
        </p:nvSpPr>
        <p:spPr>
          <a:xfrm>
            <a:off x="671331" y="1863524"/>
            <a:ext cx="6143028" cy="2782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운동을 마치고 난 후 </a:t>
            </a:r>
            <a:r>
              <a:rPr lang="en-US" altLang="ko-KR" dirty="0"/>
              <a:t>______</a:t>
            </a:r>
            <a:r>
              <a:rPr lang="ko-KR" altLang="en-US" dirty="0"/>
              <a:t>에서 몸을 씻었다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</a:t>
            </a:r>
            <a:r>
              <a:rPr lang="en-US" altLang="ko-KR" dirty="0"/>
              <a:t> ______</a:t>
            </a:r>
            <a:r>
              <a:rPr lang="ko-KR" altLang="en-US" dirty="0"/>
              <a:t> 청소를 거의 매일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철수는</a:t>
            </a:r>
            <a:r>
              <a:rPr lang="en-US" altLang="ko-KR" dirty="0"/>
              <a:t> ______</a:t>
            </a:r>
            <a:r>
              <a:rPr lang="ko-KR" altLang="en-US" dirty="0"/>
              <a:t>에 들어가기만 하면 한 시간이다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찜질방이 한창일 때</a:t>
            </a:r>
            <a:r>
              <a:rPr lang="en-US" altLang="ko-KR" dirty="0"/>
              <a:t> ______</a:t>
            </a:r>
            <a:r>
              <a:rPr lang="ko-KR" altLang="en-US" dirty="0"/>
              <a:t> 손님이 많이 줄었다고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지난 휴일에</a:t>
            </a:r>
            <a:r>
              <a:rPr lang="en-US" altLang="ko-KR" dirty="0"/>
              <a:t> ______</a:t>
            </a:r>
            <a:r>
              <a:rPr lang="ko-KR" altLang="en-US" dirty="0"/>
              <a:t>에 가서 때를 밀었다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3575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6F78B-9761-3041-9C5B-BE0BFFF334D4}"/>
              </a:ext>
            </a:extLst>
          </p:cNvPr>
          <p:cNvSpPr txBox="1"/>
          <p:nvPr/>
        </p:nvSpPr>
        <p:spPr>
          <a:xfrm>
            <a:off x="671331" y="1863524"/>
            <a:ext cx="6037230" cy="2782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운동을 마치고 난 후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에서 몸을 씻었다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청소를 거의 매일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철수는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들어가기만 하면 한 시간이다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찜질방이 한창일 때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손님이 많이 줄었다고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지난 휴일에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가서 때를 밀었다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3950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6F78B-9761-3041-9C5B-BE0BFFF334D4}"/>
              </a:ext>
            </a:extLst>
          </p:cNvPr>
          <p:cNvSpPr txBox="1"/>
          <p:nvPr/>
        </p:nvSpPr>
        <p:spPr>
          <a:xfrm>
            <a:off x="671331" y="1863524"/>
            <a:ext cx="6037230" cy="2782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운동을 마치고 난 후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에서 몸을 씻었다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청소를 거의 매일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철수는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들어가기만 하면 한 시간이다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찜질방이 한창일 때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손님이 많이 줄었다고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지난 휴일에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가서 때를 밀었다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5AE7A-D444-5147-BF4C-233358AE0649}"/>
              </a:ext>
            </a:extLst>
          </p:cNvPr>
          <p:cNvSpPr txBox="1"/>
          <p:nvPr/>
        </p:nvSpPr>
        <p:spPr>
          <a:xfrm>
            <a:off x="6882181" y="2698119"/>
            <a:ext cx="482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accent1"/>
                </a:solidFill>
              </a:rPr>
              <a:t>주변 단어를 보면 해당 단어의 뜻을 알 수 있다</a:t>
            </a:r>
            <a:r>
              <a:rPr kumimoji="1" lang="en-US" altLang="ko-KR" b="1" dirty="0">
                <a:solidFill>
                  <a:schemeClr val="accent1"/>
                </a:solidFill>
              </a:rPr>
              <a:t>.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615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6F78B-9761-3041-9C5B-BE0BFFF334D4}"/>
              </a:ext>
            </a:extLst>
          </p:cNvPr>
          <p:cNvSpPr txBox="1"/>
          <p:nvPr/>
        </p:nvSpPr>
        <p:spPr>
          <a:xfrm>
            <a:off x="671331" y="1863524"/>
            <a:ext cx="6037230" cy="2782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운동을 마치고 난 후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에서 몸을 씻었다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청소를 거의 매일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철수는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들어가기만 하면 한 시간이다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찜질방이 한창일 때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손님이 많이 줄었다고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지난 휴일에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가서 때를 밀었다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5AE7A-D444-5147-BF4C-233358AE0649}"/>
              </a:ext>
            </a:extLst>
          </p:cNvPr>
          <p:cNvSpPr txBox="1"/>
          <p:nvPr/>
        </p:nvSpPr>
        <p:spPr>
          <a:xfrm>
            <a:off x="6882181" y="2698119"/>
            <a:ext cx="482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accent1"/>
                </a:solidFill>
              </a:rPr>
              <a:t>주변 단어를 보면 해당 단어의 뜻을 알 수 있다</a:t>
            </a:r>
            <a:r>
              <a:rPr kumimoji="1" lang="en-US" altLang="ko-KR" b="1" dirty="0">
                <a:solidFill>
                  <a:schemeClr val="accent1"/>
                </a:solidFill>
              </a:rPr>
              <a:t>.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A3BB6E-2E37-284C-B4F6-3924EB672CCB}"/>
              </a:ext>
            </a:extLst>
          </p:cNvPr>
          <p:cNvCxnSpPr>
            <a:cxnSpLocks/>
          </p:cNvCxnSpPr>
          <p:nvPr/>
        </p:nvCxnSpPr>
        <p:spPr>
          <a:xfrm>
            <a:off x="9292455" y="3193799"/>
            <a:ext cx="2102" cy="9103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34EF39-6B8D-E54A-95C8-7409EB805CEB}"/>
              </a:ext>
            </a:extLst>
          </p:cNvPr>
          <p:cNvSpPr txBox="1"/>
          <p:nvPr/>
        </p:nvSpPr>
        <p:spPr>
          <a:xfrm>
            <a:off x="7579617" y="4242093"/>
            <a:ext cx="3425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accent1"/>
                </a:solidFill>
              </a:rPr>
              <a:t>Distributional Hypothesis</a:t>
            </a:r>
          </a:p>
          <a:p>
            <a:pPr algn="ctr"/>
            <a:r>
              <a:rPr kumimoji="1" lang="en-US" altLang="ko-KR" sz="2400" b="1" dirty="0">
                <a:solidFill>
                  <a:schemeClr val="accent1"/>
                </a:solidFill>
              </a:rPr>
              <a:t>(</a:t>
            </a:r>
            <a:r>
              <a:rPr kumimoji="1" lang="ko-KR" altLang="en-US" sz="2400" b="1" dirty="0">
                <a:solidFill>
                  <a:schemeClr val="accent1"/>
                </a:solidFill>
              </a:rPr>
              <a:t>분산 가정</a:t>
            </a:r>
            <a:r>
              <a:rPr kumimoji="1" lang="en-US" altLang="ko-KR" sz="2400" b="1" dirty="0">
                <a:solidFill>
                  <a:schemeClr val="accent1"/>
                </a:solidFill>
              </a:rPr>
              <a:t>)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6396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6F78B-9761-3041-9C5B-BE0BFFF334D4}"/>
              </a:ext>
            </a:extLst>
          </p:cNvPr>
          <p:cNvSpPr txBox="1"/>
          <p:nvPr/>
        </p:nvSpPr>
        <p:spPr>
          <a:xfrm>
            <a:off x="671331" y="1863524"/>
            <a:ext cx="6037230" cy="2782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운동을 마치고 난 후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에서 몸을 씻었다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청소를 거의 매일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철수는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들어가기만 하면 한 시간이다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찜질방이 한창일 때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손님이 많이 줄었다고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지난 휴일에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가서 때를 밀었다</a:t>
            </a:r>
            <a:r>
              <a:rPr lang="en-US" altLang="ko-KR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F54E1-65CE-4A4A-96B6-6B0467D8B5F4}"/>
              </a:ext>
            </a:extLst>
          </p:cNvPr>
          <p:cNvSpPr txBox="1"/>
          <p:nvPr/>
        </p:nvSpPr>
        <p:spPr>
          <a:xfrm>
            <a:off x="7579617" y="4242093"/>
            <a:ext cx="3425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accent1"/>
                </a:solidFill>
              </a:rPr>
              <a:t>Distributional Hypothesis</a:t>
            </a:r>
          </a:p>
          <a:p>
            <a:pPr algn="ctr"/>
            <a:r>
              <a:rPr kumimoji="1" lang="en-US" altLang="ko-KR" sz="2400" b="1" dirty="0">
                <a:solidFill>
                  <a:schemeClr val="accent1"/>
                </a:solidFill>
              </a:rPr>
              <a:t>(</a:t>
            </a:r>
            <a:r>
              <a:rPr kumimoji="1" lang="ko-KR" altLang="en-US" sz="2400" b="1" dirty="0">
                <a:solidFill>
                  <a:schemeClr val="accent1"/>
                </a:solidFill>
              </a:rPr>
              <a:t>분산 가정</a:t>
            </a:r>
            <a:r>
              <a:rPr kumimoji="1" lang="en-US" altLang="ko-KR" sz="2400" b="1" dirty="0">
                <a:solidFill>
                  <a:schemeClr val="accent1"/>
                </a:solidFill>
              </a:rPr>
              <a:t>)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5AE7A-D444-5147-BF4C-233358AE0649}"/>
              </a:ext>
            </a:extLst>
          </p:cNvPr>
          <p:cNvSpPr txBox="1"/>
          <p:nvPr/>
        </p:nvSpPr>
        <p:spPr>
          <a:xfrm>
            <a:off x="6882181" y="2698119"/>
            <a:ext cx="482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accent1"/>
                </a:solidFill>
              </a:rPr>
              <a:t>주변 단어를 보면 해당 단어의 뜻을 알 수 있다</a:t>
            </a:r>
            <a:r>
              <a:rPr kumimoji="1" lang="en-US" altLang="ko-KR" b="1" dirty="0">
                <a:solidFill>
                  <a:schemeClr val="accent1"/>
                </a:solidFill>
              </a:rPr>
              <a:t>.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A3BB6E-2E37-284C-B4F6-3924EB672CCB}"/>
              </a:ext>
            </a:extLst>
          </p:cNvPr>
          <p:cNvCxnSpPr>
            <a:cxnSpLocks/>
          </p:cNvCxnSpPr>
          <p:nvPr/>
        </p:nvCxnSpPr>
        <p:spPr>
          <a:xfrm>
            <a:off x="9292455" y="3193799"/>
            <a:ext cx="2102" cy="9103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EF5B68-4E2D-724A-9653-FBB8973D6094}"/>
              </a:ext>
            </a:extLst>
          </p:cNvPr>
          <p:cNvSpPr txBox="1"/>
          <p:nvPr/>
        </p:nvSpPr>
        <p:spPr>
          <a:xfrm>
            <a:off x="7105926" y="5168092"/>
            <a:ext cx="4373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(</a:t>
            </a:r>
            <a:r>
              <a:rPr kumimoji="1" lang="en-US" altLang="ko-KR" sz="2000" u="sng" dirty="0"/>
              <a:t>Key idea of Neural Text Representation</a:t>
            </a:r>
            <a:r>
              <a:rPr kumimoji="1" lang="en-US" altLang="ko-KR" sz="2000" dirty="0"/>
              <a:t>)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69847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C58B21-E047-6742-990C-CD767F21D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11"/>
          <a:stretch/>
        </p:blipFill>
        <p:spPr>
          <a:xfrm>
            <a:off x="6004131" y="497711"/>
            <a:ext cx="4558967" cy="6157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1B6C8-D627-3C40-85C9-FEC251260892}"/>
              </a:ext>
            </a:extLst>
          </p:cNvPr>
          <p:cNvSpPr txBox="1"/>
          <p:nvPr/>
        </p:nvSpPr>
        <p:spPr>
          <a:xfrm>
            <a:off x="284035" y="1481559"/>
            <a:ext cx="5075043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 err="1"/>
              <a:t>Mikorov</a:t>
            </a:r>
            <a:r>
              <a:rPr kumimoji="1" lang="en-US" altLang="ko-KR" dirty="0"/>
              <a:t> et al. (2013)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Neural Network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사용한 </a:t>
            </a:r>
            <a:r>
              <a:rPr kumimoji="1" lang="en-US" altLang="ko-KR" dirty="0"/>
              <a:t>Word Representation </a:t>
            </a:r>
            <a:br>
              <a:rPr kumimoji="1" lang="en-US" altLang="ko-KR" dirty="0"/>
            </a:br>
            <a:r>
              <a:rPr kumimoji="1" lang="ko-KR" altLang="en-US" dirty="0"/>
              <a:t>방법 중 대표적인 방법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NNLM, RNNLM </a:t>
            </a:r>
            <a:r>
              <a:rPr kumimoji="1" lang="ko-KR" altLang="en-US" dirty="0"/>
              <a:t>방식의 모델에 비해 속도가 대폭 개선됨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CBOW, Skip-Gram </a:t>
            </a:r>
            <a:r>
              <a:rPr kumimoji="1" lang="ko-KR" altLang="en-US" dirty="0"/>
              <a:t>두 개의 모델 포함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9253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37AE15-6311-004F-8F38-D927C9481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25" y="2362200"/>
            <a:ext cx="2578100" cy="213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2E782-CF2B-3746-833C-318E0B877C55}"/>
              </a:ext>
            </a:extLst>
          </p:cNvPr>
          <p:cNvSpPr txBox="1"/>
          <p:nvPr/>
        </p:nvSpPr>
        <p:spPr>
          <a:xfrm>
            <a:off x="2027900" y="4495800"/>
            <a:ext cx="13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Tabular Data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55218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E3CD6-F27A-1D44-8A50-FD91FAC038D5}"/>
              </a:ext>
            </a:extLst>
          </p:cNvPr>
          <p:cNvSpPr txBox="1"/>
          <p:nvPr/>
        </p:nvSpPr>
        <p:spPr>
          <a:xfrm>
            <a:off x="574467" y="141211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핵심 </a:t>
            </a:r>
            <a:r>
              <a:rPr kumimoji="1" lang="en-US" altLang="ko-KR" dirty="0"/>
              <a:t>Idea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F030B-A251-A943-85F2-2A5C8B7D7AE5}"/>
              </a:ext>
            </a:extLst>
          </p:cNvPr>
          <p:cNvSpPr txBox="1"/>
          <p:nvPr/>
        </p:nvSpPr>
        <p:spPr>
          <a:xfrm>
            <a:off x="2312597" y="2340059"/>
            <a:ext cx="855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CBOW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3F482-023F-6642-B8AB-A672BA97D33A}"/>
              </a:ext>
            </a:extLst>
          </p:cNvPr>
          <p:cNvSpPr txBox="1"/>
          <p:nvPr/>
        </p:nvSpPr>
        <p:spPr>
          <a:xfrm>
            <a:off x="8083151" y="2340059"/>
            <a:ext cx="126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Skip-Gram</a:t>
            </a:r>
            <a:endParaRPr kumimoji="1"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0C1A2-5ED3-6044-9AD2-11113EFDE43E}"/>
              </a:ext>
            </a:extLst>
          </p:cNvPr>
          <p:cNvSpPr txBox="1"/>
          <p:nvPr/>
        </p:nvSpPr>
        <p:spPr>
          <a:xfrm>
            <a:off x="675640" y="329878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C18EE-0135-1B47-ABE7-33DE49C9F965}"/>
              </a:ext>
            </a:extLst>
          </p:cNvPr>
          <p:cNvSpPr txBox="1"/>
          <p:nvPr/>
        </p:nvSpPr>
        <p:spPr>
          <a:xfrm>
            <a:off x="6739093" y="3298784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r>
              <a:rPr kumimoji="1" lang="ko-KR" altLang="en-US" dirty="0"/>
              <a:t> 아침을 </a:t>
            </a:r>
            <a:r>
              <a:rPr kumimoji="1" lang="en-US" altLang="ko-KR" dirty="0"/>
              <a:t>______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281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E3CD6-F27A-1D44-8A50-FD91FAC038D5}"/>
              </a:ext>
            </a:extLst>
          </p:cNvPr>
          <p:cNvSpPr txBox="1"/>
          <p:nvPr/>
        </p:nvSpPr>
        <p:spPr>
          <a:xfrm>
            <a:off x="574467" y="141211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핵심 </a:t>
            </a:r>
            <a:r>
              <a:rPr kumimoji="1" lang="en-US" altLang="ko-KR" dirty="0"/>
              <a:t>Idea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F030B-A251-A943-85F2-2A5C8B7D7AE5}"/>
              </a:ext>
            </a:extLst>
          </p:cNvPr>
          <p:cNvSpPr txBox="1"/>
          <p:nvPr/>
        </p:nvSpPr>
        <p:spPr>
          <a:xfrm>
            <a:off x="2312597" y="2340059"/>
            <a:ext cx="855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CBOW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3F482-023F-6642-B8AB-A672BA97D33A}"/>
              </a:ext>
            </a:extLst>
          </p:cNvPr>
          <p:cNvSpPr txBox="1"/>
          <p:nvPr/>
        </p:nvSpPr>
        <p:spPr>
          <a:xfrm>
            <a:off x="8083151" y="2340059"/>
            <a:ext cx="126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Skip-Gram</a:t>
            </a:r>
            <a:endParaRPr kumimoji="1"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0C1A2-5ED3-6044-9AD2-11113EFDE43E}"/>
              </a:ext>
            </a:extLst>
          </p:cNvPr>
          <p:cNvSpPr txBox="1"/>
          <p:nvPr/>
        </p:nvSpPr>
        <p:spPr>
          <a:xfrm>
            <a:off x="675640" y="329878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C18EE-0135-1B47-ABE7-33DE49C9F965}"/>
              </a:ext>
            </a:extLst>
          </p:cNvPr>
          <p:cNvSpPr txBox="1"/>
          <p:nvPr/>
        </p:nvSpPr>
        <p:spPr>
          <a:xfrm>
            <a:off x="6739093" y="3298784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r>
              <a:rPr kumimoji="1" lang="ko-KR" altLang="en-US" dirty="0"/>
              <a:t> 아침을 </a:t>
            </a:r>
            <a:r>
              <a:rPr kumimoji="1" lang="en-US" altLang="ko-KR" dirty="0"/>
              <a:t>______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BD8B6-AF31-9446-A2DC-C7A3200303BE}"/>
              </a:ext>
            </a:extLst>
          </p:cNvPr>
          <p:cNvSpPr txBox="1"/>
          <p:nvPr/>
        </p:nvSpPr>
        <p:spPr>
          <a:xfrm>
            <a:off x="620340" y="4354010"/>
            <a:ext cx="488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1"/>
                </a:solidFill>
              </a:rPr>
              <a:t>주변의 여러 단어들을 통해 하나의 단어를 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C4DD9-7C46-D942-80A6-61C664D2BCE3}"/>
              </a:ext>
            </a:extLst>
          </p:cNvPr>
          <p:cNvSpPr txBox="1"/>
          <p:nvPr/>
        </p:nvSpPr>
        <p:spPr>
          <a:xfrm>
            <a:off x="6683785" y="4354010"/>
            <a:ext cx="465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1"/>
                </a:solidFill>
              </a:rPr>
              <a:t>하나의 단어를 통해 주변 여러 단어들을 예측</a:t>
            </a:r>
          </a:p>
        </p:txBody>
      </p:sp>
    </p:spTree>
    <p:extLst>
      <p:ext uri="{BB962C8B-B14F-4D97-AF65-F5344CB8AC3E}">
        <p14:creationId xmlns:p14="http://schemas.microsoft.com/office/powerpoint/2010/main" val="272027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E3CD6-F27A-1D44-8A50-FD91FAC038D5}"/>
              </a:ext>
            </a:extLst>
          </p:cNvPr>
          <p:cNvSpPr txBox="1"/>
          <p:nvPr/>
        </p:nvSpPr>
        <p:spPr>
          <a:xfrm>
            <a:off x="574467" y="1412112"/>
            <a:ext cx="191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Objective function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F030B-A251-A943-85F2-2A5C8B7D7AE5}"/>
              </a:ext>
            </a:extLst>
          </p:cNvPr>
          <p:cNvSpPr txBox="1"/>
          <p:nvPr/>
        </p:nvSpPr>
        <p:spPr>
          <a:xfrm>
            <a:off x="2637275" y="2366126"/>
            <a:ext cx="855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CBOW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3F482-023F-6642-B8AB-A672BA97D33A}"/>
              </a:ext>
            </a:extLst>
          </p:cNvPr>
          <p:cNvSpPr txBox="1"/>
          <p:nvPr/>
        </p:nvSpPr>
        <p:spPr>
          <a:xfrm>
            <a:off x="8083151" y="2340059"/>
            <a:ext cx="126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Skip-Gram</a:t>
            </a:r>
            <a:endParaRPr kumimoji="1" lang="ko-KR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2B46-F7C4-CB4A-A766-CDB93C0FD54E}"/>
                  </a:ext>
                </a:extLst>
              </p:cNvPr>
              <p:cNvSpPr txBox="1"/>
              <p:nvPr/>
            </p:nvSpPr>
            <p:spPr>
              <a:xfrm>
                <a:off x="794270" y="2978812"/>
                <a:ext cx="4541179" cy="957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ko-KR" alt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2B46-F7C4-CB4A-A766-CDB93C0FD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0" y="2978812"/>
                <a:ext cx="4541179" cy="957826"/>
              </a:xfrm>
              <a:prstGeom prst="rect">
                <a:avLst/>
              </a:prstGeom>
              <a:blipFill>
                <a:blip r:embed="rId3"/>
                <a:stretch>
                  <a:fillRect l="-17877" t="-98684" b="-152632"/>
                </a:stretch>
              </a:blipFill>
            </p:spPr>
            <p:txBody>
              <a:bodyPr/>
              <a:lstStyle/>
              <a:p>
                <a:r>
                  <a:rPr lang="ko-Kore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B71928-5A23-664C-BF16-4EBA641896E0}"/>
                  </a:ext>
                </a:extLst>
              </p:cNvPr>
              <p:cNvSpPr txBox="1"/>
              <p:nvPr/>
            </p:nvSpPr>
            <p:spPr>
              <a:xfrm>
                <a:off x="7106313" y="2978812"/>
                <a:ext cx="3221523" cy="992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≠0</m:t>
                              </m:r>
                            </m:sub>
                            <m:sup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kumimoji="1" lang="ko-KR" altLang="en-US" sz="2000" dirty="0"/>
                            <m:t> </m:t>
                          </m:r>
                        </m:e>
                      </m:nary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B71928-5A23-664C-BF16-4EBA64189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313" y="2978812"/>
                <a:ext cx="3221523" cy="992644"/>
              </a:xfrm>
              <a:prstGeom prst="rect">
                <a:avLst/>
              </a:prstGeom>
              <a:blipFill>
                <a:blip r:embed="rId4"/>
                <a:stretch>
                  <a:fillRect l="-25984" t="-94937" b="-1430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7628D3-C144-D94F-A849-482FEE37F1CB}"/>
                  </a:ext>
                </a:extLst>
              </p:cNvPr>
              <p:cNvSpPr txBox="1"/>
              <p:nvPr/>
            </p:nvSpPr>
            <p:spPr>
              <a:xfrm>
                <a:off x="4861912" y="4736188"/>
                <a:ext cx="246817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ko-KR" altLang="en-US" sz="2000" dirty="0"/>
                  <a:t>  전체 단어 개수</a:t>
                </a:r>
                <a:endParaRPr kumimoji="1"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kumimoji="1" lang="en-US" altLang="ko-KR" sz="2000" dirty="0"/>
                  <a:t> window size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 </a:t>
                </a:r>
                <a:r>
                  <a:rPr kumimoji="1" lang="ko-KR" altLang="en-US" sz="2000" dirty="0"/>
                  <a:t>단어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7628D3-C144-D94F-A849-482FEE37F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912" y="4736188"/>
                <a:ext cx="2468176" cy="1015663"/>
              </a:xfrm>
              <a:prstGeom prst="rect">
                <a:avLst/>
              </a:prstGeom>
              <a:blipFill>
                <a:blip r:embed="rId5"/>
                <a:stretch>
                  <a:fillRect l="-2051" t="-3704" r="-1538" b="-7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104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474BA-53EB-9042-B9CC-891C832CF9C4}"/>
              </a:ext>
            </a:extLst>
          </p:cNvPr>
          <p:cNvSpPr txBox="1"/>
          <p:nvPr/>
        </p:nvSpPr>
        <p:spPr>
          <a:xfrm>
            <a:off x="367729" y="324433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EAA7A-D56E-4349-8F7D-4815F99BFCFF}"/>
              </a:ext>
            </a:extLst>
          </p:cNvPr>
          <p:cNvSpPr txBox="1"/>
          <p:nvPr/>
        </p:nvSpPr>
        <p:spPr>
          <a:xfrm>
            <a:off x="2327399" y="263123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Inputs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931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474BA-53EB-9042-B9CC-891C832CF9C4}"/>
              </a:ext>
            </a:extLst>
          </p:cNvPr>
          <p:cNvSpPr txBox="1"/>
          <p:nvPr/>
        </p:nvSpPr>
        <p:spPr>
          <a:xfrm>
            <a:off x="367729" y="324433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0E689-01B3-394C-8541-E190A17F2182}"/>
              </a:ext>
            </a:extLst>
          </p:cNvPr>
          <p:cNvSpPr txBox="1"/>
          <p:nvPr/>
        </p:nvSpPr>
        <p:spPr>
          <a:xfrm>
            <a:off x="2327399" y="263123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Inputs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ED017-6E7E-944F-8218-09EA55CFA64A}"/>
              </a:ext>
            </a:extLst>
          </p:cNvPr>
          <p:cNvSpPr txBox="1"/>
          <p:nvPr/>
        </p:nvSpPr>
        <p:spPr>
          <a:xfrm>
            <a:off x="8644222" y="2043404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Output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E60D87-7A4F-3247-95AB-2BDC077DE6C3}"/>
              </a:ext>
            </a:extLst>
          </p:cNvPr>
          <p:cNvSpPr txBox="1"/>
          <p:nvPr/>
        </p:nvSpPr>
        <p:spPr>
          <a:xfrm>
            <a:off x="8644222" y="26565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아침을</a:t>
            </a:r>
          </a:p>
        </p:txBody>
      </p:sp>
    </p:spTree>
    <p:extLst>
      <p:ext uri="{BB962C8B-B14F-4D97-AF65-F5344CB8AC3E}">
        <p14:creationId xmlns:p14="http://schemas.microsoft.com/office/powerpoint/2010/main" val="2627519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474BA-53EB-9042-B9CC-891C832CF9C4}"/>
              </a:ext>
            </a:extLst>
          </p:cNvPr>
          <p:cNvSpPr txBox="1"/>
          <p:nvPr/>
        </p:nvSpPr>
        <p:spPr>
          <a:xfrm>
            <a:off x="367729" y="324433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EAA7A-D56E-4349-8F7D-4815F99BFCFF}"/>
              </a:ext>
            </a:extLst>
          </p:cNvPr>
          <p:cNvSpPr txBox="1"/>
          <p:nvPr/>
        </p:nvSpPr>
        <p:spPr>
          <a:xfrm>
            <a:off x="8644222" y="2043404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Output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0E689-01B3-394C-8541-E190A17F2182}"/>
              </a:ext>
            </a:extLst>
          </p:cNvPr>
          <p:cNvSpPr txBox="1"/>
          <p:nvPr/>
        </p:nvSpPr>
        <p:spPr>
          <a:xfrm>
            <a:off x="2327399" y="263123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Inputs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A9EAD-E518-C441-8BFE-4E01841C4DAC}"/>
              </a:ext>
            </a:extLst>
          </p:cNvPr>
          <p:cNvSpPr txBox="1"/>
          <p:nvPr/>
        </p:nvSpPr>
        <p:spPr>
          <a:xfrm>
            <a:off x="8644222" y="26565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아침을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3ACF3-D1F7-384D-80F4-FB84EEF7685E}"/>
              </a:ext>
            </a:extLst>
          </p:cNvPr>
          <p:cNvSpPr txBox="1"/>
          <p:nvPr/>
        </p:nvSpPr>
        <p:spPr>
          <a:xfrm>
            <a:off x="8742806" y="3763346"/>
            <a:ext cx="75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Label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4315D-9146-8D49-B7E2-4D73CDEC4ACC}"/>
              </a:ext>
            </a:extLst>
          </p:cNvPr>
          <p:cNvSpPr txBox="1"/>
          <p:nvPr/>
        </p:nvSpPr>
        <p:spPr>
          <a:xfrm>
            <a:off x="8644222" y="43391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아침을</a:t>
            </a:r>
          </a:p>
        </p:txBody>
      </p:sp>
    </p:spTree>
    <p:extLst>
      <p:ext uri="{BB962C8B-B14F-4D97-AF65-F5344CB8AC3E}">
        <p14:creationId xmlns:p14="http://schemas.microsoft.com/office/powerpoint/2010/main" val="13108412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474BA-53EB-9042-B9CC-891C832CF9C4}"/>
              </a:ext>
            </a:extLst>
          </p:cNvPr>
          <p:cNvSpPr txBox="1"/>
          <p:nvPr/>
        </p:nvSpPr>
        <p:spPr>
          <a:xfrm>
            <a:off x="367729" y="324433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EAA7A-D56E-4349-8F7D-4815F99BFCFF}"/>
              </a:ext>
            </a:extLst>
          </p:cNvPr>
          <p:cNvSpPr txBox="1"/>
          <p:nvPr/>
        </p:nvSpPr>
        <p:spPr>
          <a:xfrm>
            <a:off x="8644222" y="2043404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Output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0E689-01B3-394C-8541-E190A17F2182}"/>
              </a:ext>
            </a:extLst>
          </p:cNvPr>
          <p:cNvSpPr txBox="1"/>
          <p:nvPr/>
        </p:nvSpPr>
        <p:spPr>
          <a:xfrm>
            <a:off x="2327399" y="263123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Inputs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A9EAD-E518-C441-8BFE-4E01841C4DAC}"/>
              </a:ext>
            </a:extLst>
          </p:cNvPr>
          <p:cNvSpPr txBox="1"/>
          <p:nvPr/>
        </p:nvSpPr>
        <p:spPr>
          <a:xfrm>
            <a:off x="8644222" y="26565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회사를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3ACF3-D1F7-384D-80F4-FB84EEF7685E}"/>
              </a:ext>
            </a:extLst>
          </p:cNvPr>
          <p:cNvSpPr txBox="1"/>
          <p:nvPr/>
        </p:nvSpPr>
        <p:spPr>
          <a:xfrm>
            <a:off x="8742806" y="3763346"/>
            <a:ext cx="75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Label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4315D-9146-8D49-B7E2-4D73CDEC4ACC}"/>
              </a:ext>
            </a:extLst>
          </p:cNvPr>
          <p:cNvSpPr txBox="1"/>
          <p:nvPr/>
        </p:nvSpPr>
        <p:spPr>
          <a:xfrm>
            <a:off x="8644222" y="43391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아침을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54DEE-3395-7E4E-B98B-6DB704F9869E}"/>
              </a:ext>
            </a:extLst>
          </p:cNvPr>
          <p:cNvSpPr txBox="1"/>
          <p:nvPr/>
        </p:nvSpPr>
        <p:spPr>
          <a:xfrm rot="20597445">
            <a:off x="8255312" y="2433755"/>
            <a:ext cx="974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</a:rPr>
              <a:t>False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622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474BA-53EB-9042-B9CC-891C832CF9C4}"/>
              </a:ext>
            </a:extLst>
          </p:cNvPr>
          <p:cNvSpPr txBox="1"/>
          <p:nvPr/>
        </p:nvSpPr>
        <p:spPr>
          <a:xfrm>
            <a:off x="367729" y="324433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EAA7A-D56E-4349-8F7D-4815F99BFCFF}"/>
              </a:ext>
            </a:extLst>
          </p:cNvPr>
          <p:cNvSpPr txBox="1"/>
          <p:nvPr/>
        </p:nvSpPr>
        <p:spPr>
          <a:xfrm>
            <a:off x="8644222" y="2043404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Output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0E689-01B3-394C-8541-E190A17F2182}"/>
              </a:ext>
            </a:extLst>
          </p:cNvPr>
          <p:cNvSpPr txBox="1"/>
          <p:nvPr/>
        </p:nvSpPr>
        <p:spPr>
          <a:xfrm>
            <a:off x="2327399" y="263123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Inputs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A9EAD-E518-C441-8BFE-4E01841C4DAC}"/>
              </a:ext>
            </a:extLst>
          </p:cNvPr>
          <p:cNvSpPr txBox="1"/>
          <p:nvPr/>
        </p:nvSpPr>
        <p:spPr>
          <a:xfrm>
            <a:off x="8644222" y="26565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회사를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3ACF3-D1F7-384D-80F4-FB84EEF7685E}"/>
              </a:ext>
            </a:extLst>
          </p:cNvPr>
          <p:cNvSpPr txBox="1"/>
          <p:nvPr/>
        </p:nvSpPr>
        <p:spPr>
          <a:xfrm>
            <a:off x="8742806" y="3763346"/>
            <a:ext cx="75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Label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4315D-9146-8D49-B7E2-4D73CDEC4ACC}"/>
              </a:ext>
            </a:extLst>
          </p:cNvPr>
          <p:cNvSpPr txBox="1"/>
          <p:nvPr/>
        </p:nvSpPr>
        <p:spPr>
          <a:xfrm>
            <a:off x="8644222" y="43391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아침을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A2D8E1F-6806-2545-BBE8-1BE215AF37A2}"/>
              </a:ext>
            </a:extLst>
          </p:cNvPr>
          <p:cNvCxnSpPr>
            <a:cxnSpLocks/>
          </p:cNvCxnSpPr>
          <p:nvPr/>
        </p:nvCxnSpPr>
        <p:spPr>
          <a:xfrm>
            <a:off x="9118069" y="3169494"/>
            <a:ext cx="0" cy="519012"/>
          </a:xfrm>
          <a:prstGeom prst="straightConnector1">
            <a:avLst/>
          </a:prstGeom>
          <a:ln w="34925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2D3800E-2464-4541-8DCC-28A41C6261EF}"/>
              </a:ext>
            </a:extLst>
          </p:cNvPr>
          <p:cNvSpPr txBox="1"/>
          <p:nvPr/>
        </p:nvSpPr>
        <p:spPr>
          <a:xfrm>
            <a:off x="9351264" y="3182112"/>
            <a:ext cx="1202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5"/>
                </a:solidFill>
              </a:rPr>
              <a:t>Training</a:t>
            </a:r>
            <a:endParaRPr kumimoji="1" lang="ko-KR" altLang="en-US" sz="2400" b="1" dirty="0">
              <a:solidFill>
                <a:schemeClr val="accent5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DDDD98-FF49-694F-BD64-6A6D8CFDA146}"/>
              </a:ext>
            </a:extLst>
          </p:cNvPr>
          <p:cNvSpPr txBox="1"/>
          <p:nvPr/>
        </p:nvSpPr>
        <p:spPr>
          <a:xfrm rot="20597445">
            <a:off x="8255312" y="2433755"/>
            <a:ext cx="974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</a:rPr>
              <a:t>False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26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2E69CE-C784-9E4D-8D24-536516401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14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13A5F-221E-C046-AFF5-99C3FAD33383}"/>
              </a:ext>
            </a:extLst>
          </p:cNvPr>
          <p:cNvSpPr txBox="1"/>
          <p:nvPr/>
        </p:nvSpPr>
        <p:spPr>
          <a:xfrm>
            <a:off x="5844504" y="1396283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E1B4D49-B740-8A4F-BCBE-ACB6F3130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51ECE2-71D1-AA4B-8854-BEC467B9B630}"/>
              </a:ext>
            </a:extLst>
          </p:cNvPr>
          <p:cNvSpPr txBox="1"/>
          <p:nvPr/>
        </p:nvSpPr>
        <p:spPr>
          <a:xfrm>
            <a:off x="1222964" y="166517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Input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251293-65BB-2A42-B493-EE87262EBCA9}"/>
              </a:ext>
            </a:extLst>
          </p:cNvPr>
          <p:cNvSpPr/>
          <p:nvPr/>
        </p:nvSpPr>
        <p:spPr>
          <a:xfrm>
            <a:off x="470412" y="1299750"/>
            <a:ext cx="626868" cy="517805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778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10F7BE-1AF1-1D42-8589-AD92399B4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25" y="2362200"/>
            <a:ext cx="2578100" cy="213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C09BA4-67EC-C14E-815E-6BB6A5522919}"/>
              </a:ext>
            </a:extLst>
          </p:cNvPr>
          <p:cNvSpPr txBox="1"/>
          <p:nvPr/>
        </p:nvSpPr>
        <p:spPr>
          <a:xfrm>
            <a:off x="2027900" y="4495800"/>
            <a:ext cx="13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Tabular Data</a:t>
            </a:r>
            <a:endParaRPr kumimoji="1"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F54D7CC-F110-9341-9112-A6DF5EB157CD}"/>
              </a:ext>
            </a:extLst>
          </p:cNvPr>
          <p:cNvCxnSpPr>
            <a:cxnSpLocks/>
          </p:cNvCxnSpPr>
          <p:nvPr/>
        </p:nvCxnSpPr>
        <p:spPr>
          <a:xfrm>
            <a:off x="4069976" y="3523129"/>
            <a:ext cx="153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72F9C2E-3A1B-9B45-909E-21CA943E9446}"/>
              </a:ext>
            </a:extLst>
          </p:cNvPr>
          <p:cNvCxnSpPr>
            <a:cxnSpLocks/>
          </p:cNvCxnSpPr>
          <p:nvPr/>
        </p:nvCxnSpPr>
        <p:spPr>
          <a:xfrm>
            <a:off x="6929717" y="3523127"/>
            <a:ext cx="1174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08BDDBC-7A87-574F-A360-71FF74088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173" y="2382733"/>
            <a:ext cx="931209" cy="22807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EEBAD7-094E-D843-A1B3-DA5652EB10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399429" y="2362200"/>
            <a:ext cx="1911602" cy="30341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94CDB7-A64E-284F-8459-600FA6B37914}"/>
              </a:ext>
            </a:extLst>
          </p:cNvPr>
          <p:cNvSpPr txBox="1"/>
          <p:nvPr/>
        </p:nvSpPr>
        <p:spPr>
          <a:xfrm>
            <a:off x="5633246" y="4750049"/>
            <a:ext cx="1071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Fixed size</a:t>
            </a:r>
          </a:p>
          <a:p>
            <a:pPr algn="ctr"/>
            <a:r>
              <a:rPr kumimoji="1" lang="en-US" altLang="ko-KR" dirty="0"/>
              <a:t>Vector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01344-CE70-D049-9BFE-E09C75D69728}"/>
              </a:ext>
            </a:extLst>
          </p:cNvPr>
          <p:cNvSpPr txBox="1"/>
          <p:nvPr/>
        </p:nvSpPr>
        <p:spPr>
          <a:xfrm>
            <a:off x="3972014" y="2782669"/>
            <a:ext cx="164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6629416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13A5F-221E-C046-AFF5-99C3FAD33383}"/>
              </a:ext>
            </a:extLst>
          </p:cNvPr>
          <p:cNvSpPr txBox="1"/>
          <p:nvPr/>
        </p:nvSpPr>
        <p:spPr>
          <a:xfrm>
            <a:off x="5844504" y="1396283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</a:t>
            </a:r>
            <a:r>
              <a:rPr kumimoji="1" lang="ko-KR" altLang="en-US" dirty="0">
                <a:solidFill>
                  <a:srgbClr val="C00000"/>
                </a:solidFill>
              </a:rPr>
              <a:t>늦게 일어나서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>
                <a:solidFill>
                  <a:srgbClr val="C00000"/>
                </a:solidFill>
              </a:rPr>
              <a:t>안먹고</a:t>
            </a:r>
            <a:r>
              <a:rPr kumimoji="1" lang="ko-KR" altLang="en-US" dirty="0">
                <a:solidFill>
                  <a:srgbClr val="C00000"/>
                </a:solidFill>
              </a:rPr>
              <a:t> 출근한다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98A788-BA49-824F-93AF-D7EC62082FF4}"/>
              </a:ext>
            </a:extLst>
          </p:cNvPr>
          <p:cNvSpPr txBox="1"/>
          <p:nvPr/>
        </p:nvSpPr>
        <p:spPr>
          <a:xfrm>
            <a:off x="7461085" y="652543"/>
            <a:ext cx="170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Window size = 2</a:t>
            </a:r>
            <a:endParaRPr kumimoji="1"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1AF0130-4BE6-9547-B638-FD4CFDDCE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72F1BC4-A8A1-9D4F-A8E7-47B7CE6DD4B2}"/>
              </a:ext>
            </a:extLst>
          </p:cNvPr>
          <p:cNvSpPr txBox="1"/>
          <p:nvPr/>
        </p:nvSpPr>
        <p:spPr>
          <a:xfrm>
            <a:off x="1222964" y="166517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Input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00E6C1-05DE-F440-83E0-3C702B776057}"/>
              </a:ext>
            </a:extLst>
          </p:cNvPr>
          <p:cNvSpPr/>
          <p:nvPr/>
        </p:nvSpPr>
        <p:spPr>
          <a:xfrm>
            <a:off x="470412" y="1299750"/>
            <a:ext cx="626868" cy="517805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3000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30CE835-82B7-3047-80B3-1894354185C6}"/>
              </a:ext>
            </a:extLst>
          </p:cNvPr>
          <p:cNvCxnSpPr/>
          <p:nvPr/>
        </p:nvCxnSpPr>
        <p:spPr>
          <a:xfrm>
            <a:off x="8258476" y="1982804"/>
            <a:ext cx="0" cy="98177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98AE62-E754-1C45-92F1-F62E012AB543}"/>
              </a:ext>
            </a:extLst>
          </p:cNvPr>
          <p:cNvSpPr txBox="1"/>
          <p:nvPr/>
        </p:nvSpPr>
        <p:spPr>
          <a:xfrm>
            <a:off x="8424672" y="2289026"/>
            <a:ext cx="2050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Representation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F927FD-844D-9D47-9059-6D9B4257EFF6}"/>
              </a:ext>
            </a:extLst>
          </p:cNvPr>
          <p:cNvSpPr txBox="1"/>
          <p:nvPr/>
        </p:nvSpPr>
        <p:spPr>
          <a:xfrm>
            <a:off x="5844504" y="1396283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</a:t>
            </a:r>
            <a:r>
              <a:rPr kumimoji="1" lang="ko-KR" altLang="en-US" dirty="0">
                <a:solidFill>
                  <a:srgbClr val="C00000"/>
                </a:solidFill>
              </a:rPr>
              <a:t>늦게 일어나서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>
                <a:solidFill>
                  <a:srgbClr val="C00000"/>
                </a:solidFill>
              </a:rPr>
              <a:t>안먹고</a:t>
            </a:r>
            <a:r>
              <a:rPr kumimoji="1" lang="ko-KR" altLang="en-US" dirty="0">
                <a:solidFill>
                  <a:srgbClr val="C00000"/>
                </a:solidFill>
              </a:rPr>
              <a:t> 출근한다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E2DCBF-973D-E448-B946-153B579922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165B74-1F8F-A54B-B423-1AB3CF2565BA}"/>
              </a:ext>
            </a:extLst>
          </p:cNvPr>
          <p:cNvSpPr txBox="1"/>
          <p:nvPr/>
        </p:nvSpPr>
        <p:spPr>
          <a:xfrm>
            <a:off x="1222964" y="166517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Input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BC3B1D-B75B-6845-A691-C58A8B5C7F7D}"/>
              </a:ext>
            </a:extLst>
          </p:cNvPr>
          <p:cNvSpPr/>
          <p:nvPr/>
        </p:nvSpPr>
        <p:spPr>
          <a:xfrm>
            <a:off x="470412" y="1299750"/>
            <a:ext cx="626868" cy="517805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9651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30CE835-82B7-3047-80B3-1894354185C6}"/>
              </a:ext>
            </a:extLst>
          </p:cNvPr>
          <p:cNvCxnSpPr/>
          <p:nvPr/>
        </p:nvCxnSpPr>
        <p:spPr>
          <a:xfrm>
            <a:off x="8258476" y="1982804"/>
            <a:ext cx="0" cy="98177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98AE62-E754-1C45-92F1-F62E012AB543}"/>
              </a:ext>
            </a:extLst>
          </p:cNvPr>
          <p:cNvSpPr txBox="1"/>
          <p:nvPr/>
        </p:nvSpPr>
        <p:spPr>
          <a:xfrm>
            <a:off x="8424672" y="2289026"/>
            <a:ext cx="2050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Representation</a:t>
            </a:r>
            <a:endParaRPr kumimoji="1"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A8018D-9819-6643-87F6-6972031A4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04680"/>
              </p:ext>
            </p:extLst>
          </p:nvPr>
        </p:nvGraphicFramePr>
        <p:xfrm>
          <a:off x="6592407" y="3298783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F93F9C2-779F-3D49-9588-6BA77D68B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523405"/>
              </p:ext>
            </p:extLst>
          </p:nvPr>
        </p:nvGraphicFramePr>
        <p:xfrm>
          <a:off x="7404099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ED183A9-216A-0C4A-A125-8888F89FE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423640"/>
              </p:ext>
            </p:extLst>
          </p:nvPr>
        </p:nvGraphicFramePr>
        <p:xfrm>
          <a:off x="9106043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7A003DB-2961-2D4A-BEB6-A633AFC42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708174"/>
              </p:ext>
            </p:extLst>
          </p:nvPr>
        </p:nvGraphicFramePr>
        <p:xfrm>
          <a:off x="10021910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1CEBB9C-47AD-FF4C-96BC-E31F0A404C96}"/>
              </a:ext>
            </a:extLst>
          </p:cNvPr>
          <p:cNvSpPr txBox="1"/>
          <p:nvPr/>
        </p:nvSpPr>
        <p:spPr>
          <a:xfrm>
            <a:off x="5844504" y="1396283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</a:t>
            </a:r>
            <a:r>
              <a:rPr kumimoji="1" lang="ko-KR" altLang="en-US" dirty="0">
                <a:solidFill>
                  <a:srgbClr val="C00000"/>
                </a:solidFill>
              </a:rPr>
              <a:t>늦게 일어나서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>
                <a:solidFill>
                  <a:srgbClr val="C00000"/>
                </a:solidFill>
              </a:rPr>
              <a:t>안먹고</a:t>
            </a:r>
            <a:r>
              <a:rPr kumimoji="1" lang="ko-KR" altLang="en-US" dirty="0">
                <a:solidFill>
                  <a:srgbClr val="C00000"/>
                </a:solidFill>
              </a:rPr>
              <a:t> 출근한다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1F685A9-9002-814D-BF06-6CD1A374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4C464F-D036-AF4C-8460-DEB7B803D913}"/>
              </a:ext>
            </a:extLst>
          </p:cNvPr>
          <p:cNvSpPr txBox="1"/>
          <p:nvPr/>
        </p:nvSpPr>
        <p:spPr>
          <a:xfrm>
            <a:off x="1222964" y="166517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Input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AC1565-E895-C747-A124-718E47FBA048}"/>
              </a:ext>
            </a:extLst>
          </p:cNvPr>
          <p:cNvSpPr/>
          <p:nvPr/>
        </p:nvSpPr>
        <p:spPr>
          <a:xfrm>
            <a:off x="470412" y="1299750"/>
            <a:ext cx="626868" cy="517805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81538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3280B26-2BF7-1348-A95F-8AA54E2B6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F9EC6A-3CDB-8543-B916-40D3BAF07D63}"/>
              </a:ext>
            </a:extLst>
          </p:cNvPr>
          <p:cNvSpPr/>
          <p:nvPr/>
        </p:nvSpPr>
        <p:spPr>
          <a:xfrm>
            <a:off x="470412" y="1299750"/>
            <a:ext cx="626868" cy="517805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B49E26-F38B-464A-9403-4F486BB576ED}"/>
              </a:ext>
            </a:extLst>
          </p:cNvPr>
          <p:cNvSpPr txBox="1"/>
          <p:nvPr/>
        </p:nvSpPr>
        <p:spPr>
          <a:xfrm>
            <a:off x="1222964" y="166517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Input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30CE835-82B7-3047-80B3-1894354185C6}"/>
              </a:ext>
            </a:extLst>
          </p:cNvPr>
          <p:cNvCxnSpPr/>
          <p:nvPr/>
        </p:nvCxnSpPr>
        <p:spPr>
          <a:xfrm>
            <a:off x="8258476" y="1982804"/>
            <a:ext cx="0" cy="98177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98AE62-E754-1C45-92F1-F62E012AB543}"/>
              </a:ext>
            </a:extLst>
          </p:cNvPr>
          <p:cNvSpPr txBox="1"/>
          <p:nvPr/>
        </p:nvSpPr>
        <p:spPr>
          <a:xfrm>
            <a:off x="8424672" y="2289026"/>
            <a:ext cx="2050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Representation</a:t>
            </a:r>
            <a:endParaRPr kumimoji="1"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A8018D-9819-6643-87F6-6972031A4361}"/>
              </a:ext>
            </a:extLst>
          </p:cNvPr>
          <p:cNvGraphicFramePr>
            <a:graphicFrameLocks noGrp="1"/>
          </p:cNvGraphicFramePr>
          <p:nvPr/>
        </p:nvGraphicFramePr>
        <p:xfrm>
          <a:off x="6592407" y="3298783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F93F9C2-779F-3D49-9588-6BA77D68BFCF}"/>
              </a:ext>
            </a:extLst>
          </p:cNvPr>
          <p:cNvGraphicFramePr>
            <a:graphicFrameLocks noGrp="1"/>
          </p:cNvGraphicFramePr>
          <p:nvPr/>
        </p:nvGraphicFramePr>
        <p:xfrm>
          <a:off x="7404099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ED183A9-216A-0C4A-A125-8888F89FEC85}"/>
              </a:ext>
            </a:extLst>
          </p:cNvPr>
          <p:cNvGraphicFramePr>
            <a:graphicFrameLocks noGrp="1"/>
          </p:cNvGraphicFramePr>
          <p:nvPr/>
        </p:nvGraphicFramePr>
        <p:xfrm>
          <a:off x="9106043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7A003DB-2961-2D4A-BEB6-A633AFC428D0}"/>
              </a:ext>
            </a:extLst>
          </p:cNvPr>
          <p:cNvGraphicFramePr>
            <a:graphicFrameLocks noGrp="1"/>
          </p:cNvGraphicFramePr>
          <p:nvPr/>
        </p:nvGraphicFramePr>
        <p:xfrm>
          <a:off x="10021910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1CEBB9C-47AD-FF4C-96BC-E31F0A404C96}"/>
              </a:ext>
            </a:extLst>
          </p:cNvPr>
          <p:cNvSpPr txBox="1"/>
          <p:nvPr/>
        </p:nvSpPr>
        <p:spPr>
          <a:xfrm>
            <a:off x="5844504" y="1396283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</a:t>
            </a:r>
            <a:r>
              <a:rPr kumimoji="1" lang="ko-KR" altLang="en-US" dirty="0">
                <a:solidFill>
                  <a:srgbClr val="C00000"/>
                </a:solidFill>
              </a:rPr>
              <a:t>늦게 일어나서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>
                <a:solidFill>
                  <a:srgbClr val="C00000"/>
                </a:solidFill>
              </a:rPr>
              <a:t>안먹고</a:t>
            </a:r>
            <a:r>
              <a:rPr kumimoji="1" lang="ko-KR" altLang="en-US" dirty="0">
                <a:solidFill>
                  <a:srgbClr val="C00000"/>
                </a:solidFill>
              </a:rPr>
              <a:t> 출근한다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C6215-2833-1F4C-8F39-A9DA6DF5851F}"/>
              </a:ext>
            </a:extLst>
          </p:cNvPr>
          <p:cNvSpPr txBox="1"/>
          <p:nvPr/>
        </p:nvSpPr>
        <p:spPr>
          <a:xfrm>
            <a:off x="7550782" y="6123859"/>
            <a:ext cx="2105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dirty="0"/>
              <a:t>Shape = (1, V)</a:t>
            </a:r>
          </a:p>
          <a:p>
            <a:pPr algn="ctr"/>
            <a:r>
              <a:rPr kumimoji="1" lang="en-US" altLang="ko-KR" sz="2000" dirty="0"/>
              <a:t>V: Vocabulary size 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953630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ABF48-4ECE-BC47-8B4A-EADAC8283F6E}"/>
                  </a:ext>
                </a:extLst>
              </p:cNvPr>
              <p:cNvSpPr txBox="1"/>
              <p:nvPr/>
            </p:nvSpPr>
            <p:spPr>
              <a:xfrm>
                <a:off x="5446022" y="1299750"/>
                <a:ext cx="5144229" cy="1519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kumimoji="1" lang="en-US" altLang="ko-KR" sz="2400" b="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Vocabulary size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Embedding </a:t>
                </a:r>
                <a:r>
                  <a:rPr kumimoji="1" lang="ko-KR" altLang="en-US" sz="2000" dirty="0"/>
                  <a:t>하고자 하는 </a:t>
                </a:r>
                <a:r>
                  <a:rPr kumimoji="1" lang="en-US" altLang="ko-KR" sz="2000" dirty="0"/>
                  <a:t>dimension </a:t>
                </a:r>
                <a:r>
                  <a:rPr kumimoji="1" lang="ko-KR" altLang="en-US" sz="2000" dirty="0"/>
                  <a:t>크기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ABF48-4ECE-BC47-8B4A-EADAC8283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022" y="1299750"/>
                <a:ext cx="5144229" cy="1519455"/>
              </a:xfrm>
              <a:prstGeom prst="rect">
                <a:avLst/>
              </a:prstGeom>
              <a:blipFill>
                <a:blip r:embed="rId3"/>
                <a:stretch>
                  <a:fillRect l="-985" r="-246" b="-49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82D4E38C-5D5C-2F44-8DB5-43850D91AE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F68EA5-FD19-FE43-99B8-E176829C2AE0}"/>
              </a:ext>
            </a:extLst>
          </p:cNvPr>
          <p:cNvSpPr/>
          <p:nvPr/>
        </p:nvSpPr>
        <p:spPr>
          <a:xfrm>
            <a:off x="816470" y="2213167"/>
            <a:ext cx="699813" cy="59948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684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722ED86-9E52-C742-A2BF-207FC157E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816470" y="2213167"/>
            <a:ext cx="699813" cy="59948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ABF48-4ECE-BC47-8B4A-EADAC8283F6E}"/>
                  </a:ext>
                </a:extLst>
              </p:cNvPr>
              <p:cNvSpPr txBox="1"/>
              <p:nvPr/>
            </p:nvSpPr>
            <p:spPr>
              <a:xfrm>
                <a:off x="5446022" y="1299750"/>
                <a:ext cx="5144229" cy="1519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kumimoji="1" lang="en-US" altLang="ko-KR" sz="2400" b="0" dirty="0"/>
                  <a:t> </a:t>
                </a:r>
                <a:r>
                  <a:rPr kumimoji="1" lang="en-US" altLang="ko-KR" sz="2400" b="1" dirty="0">
                    <a:solidFill>
                      <a:schemeClr val="accent1"/>
                    </a:solidFill>
                  </a:rPr>
                  <a:t>=&gt; shape of (V , N)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Vocabulary size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Embedding </a:t>
                </a:r>
                <a:r>
                  <a:rPr kumimoji="1" lang="ko-KR" altLang="en-US" sz="2000" dirty="0"/>
                  <a:t>하고자 하는 </a:t>
                </a:r>
                <a:r>
                  <a:rPr kumimoji="1" lang="en-US" altLang="ko-KR" sz="2000" dirty="0"/>
                  <a:t>dimension </a:t>
                </a:r>
                <a:r>
                  <a:rPr kumimoji="1" lang="ko-KR" altLang="en-US" sz="2000" dirty="0"/>
                  <a:t>크기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ABF48-4ECE-BC47-8B4A-EADAC8283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022" y="1299750"/>
                <a:ext cx="5144229" cy="1519455"/>
              </a:xfrm>
              <a:prstGeom prst="rect">
                <a:avLst/>
              </a:prstGeom>
              <a:blipFill>
                <a:blip r:embed="rId4"/>
                <a:stretch>
                  <a:fillRect l="-985" r="-246" b="-49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6899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/>
              <p:nvPr/>
            </p:nvSpPr>
            <p:spPr>
              <a:xfrm>
                <a:off x="5554638" y="1353037"/>
                <a:ext cx="26818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38" y="1353037"/>
                <a:ext cx="268182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A831848C-0D23-B54B-87BE-E43847A31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1BCD44-651D-1D46-932E-5D61762E480D}"/>
              </a:ext>
            </a:extLst>
          </p:cNvPr>
          <p:cNvSpPr/>
          <p:nvPr/>
        </p:nvSpPr>
        <p:spPr>
          <a:xfrm>
            <a:off x="925086" y="1315419"/>
            <a:ext cx="996312" cy="507790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88385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/>
              <p:nvPr/>
            </p:nvSpPr>
            <p:spPr>
              <a:xfrm>
                <a:off x="5554638" y="1353037"/>
                <a:ext cx="26818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38" y="1353037"/>
                <a:ext cx="268182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823C60-D5DC-6D4B-8D37-6E1D56D7E58E}"/>
                  </a:ext>
                </a:extLst>
              </p:cNvPr>
              <p:cNvSpPr txBox="1"/>
              <p:nvPr/>
            </p:nvSpPr>
            <p:spPr>
              <a:xfrm>
                <a:off x="5554638" y="2905780"/>
                <a:ext cx="26818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823C60-D5DC-6D4B-8D37-6E1D56D7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38" y="2905780"/>
                <a:ext cx="2681823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EBC9E75-0FC9-0C49-B84B-3E95F496AF47}"/>
              </a:ext>
            </a:extLst>
          </p:cNvPr>
          <p:cNvSpPr txBox="1"/>
          <p:nvPr/>
        </p:nvSpPr>
        <p:spPr>
          <a:xfrm>
            <a:off x="6727715" y="2067853"/>
            <a:ext cx="328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/>
              <a:t>⋮</a:t>
            </a:r>
            <a:endParaRPr kumimoji="1" lang="ko-KR" altLang="en-US" b="1" dirty="0"/>
          </a:p>
        </p:txBody>
      </p:sp>
      <p:sp>
        <p:nvSpPr>
          <p:cNvPr id="5" name="오른쪽 중괄호[R] 4">
            <a:extLst>
              <a:ext uri="{FF2B5EF4-FFF2-40B4-BE49-F238E27FC236}">
                <a16:creationId xmlns:a16="http://schemas.microsoft.com/office/drawing/2014/main" id="{96EEE48B-CB38-5345-B8B6-3B5E3167A616}"/>
              </a:ext>
            </a:extLst>
          </p:cNvPr>
          <p:cNvSpPr/>
          <p:nvPr/>
        </p:nvSpPr>
        <p:spPr>
          <a:xfrm>
            <a:off x="8229729" y="1614647"/>
            <a:ext cx="219919" cy="1773820"/>
          </a:xfrm>
          <a:prstGeom prst="rightBrace">
            <a:avLst>
              <a:gd name="adj1" fmla="val 52451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516C5-CDAF-8642-86D8-D745805CB279}"/>
              </a:ext>
            </a:extLst>
          </p:cNvPr>
          <p:cNvSpPr txBox="1"/>
          <p:nvPr/>
        </p:nvSpPr>
        <p:spPr>
          <a:xfrm>
            <a:off x="8638031" y="231689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2m</a:t>
            </a:r>
            <a:r>
              <a:rPr kumimoji="1" lang="ko-KR" altLang="en-US" dirty="0"/>
              <a:t>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B0B2813-FA11-894C-A492-635AE8E5FF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CAD9F-015A-C548-BB24-B3174DF8F3E2}"/>
              </a:ext>
            </a:extLst>
          </p:cNvPr>
          <p:cNvSpPr/>
          <p:nvPr/>
        </p:nvSpPr>
        <p:spPr>
          <a:xfrm>
            <a:off x="925086" y="1315419"/>
            <a:ext cx="996312" cy="507790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2005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/>
              <p:nvPr/>
            </p:nvSpPr>
            <p:spPr>
              <a:xfrm>
                <a:off x="5554638" y="1353037"/>
                <a:ext cx="24945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kumimoji="1" lang="en-US" altLang="ko-KR" sz="280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38" y="1353037"/>
                <a:ext cx="2494594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823C60-D5DC-6D4B-8D37-6E1D56D7E58E}"/>
                  </a:ext>
                </a:extLst>
              </p:cNvPr>
              <p:cNvSpPr txBox="1"/>
              <p:nvPr/>
            </p:nvSpPr>
            <p:spPr>
              <a:xfrm>
                <a:off x="5554638" y="2905780"/>
                <a:ext cx="24945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kumimoji="1" lang="en-US" altLang="ko-KR" sz="28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823C60-D5DC-6D4B-8D37-6E1D56D7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38" y="2905780"/>
                <a:ext cx="2494594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EBC9E75-0FC9-0C49-B84B-3E95F496AF47}"/>
              </a:ext>
            </a:extLst>
          </p:cNvPr>
          <p:cNvSpPr txBox="1"/>
          <p:nvPr/>
        </p:nvSpPr>
        <p:spPr>
          <a:xfrm>
            <a:off x="6727715" y="2067853"/>
            <a:ext cx="328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/>
              <a:t>⋮</a:t>
            </a:r>
            <a:endParaRPr kumimoji="1" lang="ko-KR" altLang="en-US" b="1" dirty="0"/>
          </a:p>
        </p:txBody>
      </p:sp>
      <p:sp>
        <p:nvSpPr>
          <p:cNvPr id="5" name="오른쪽 중괄호[R] 4">
            <a:extLst>
              <a:ext uri="{FF2B5EF4-FFF2-40B4-BE49-F238E27FC236}">
                <a16:creationId xmlns:a16="http://schemas.microsoft.com/office/drawing/2014/main" id="{96EEE48B-CB38-5345-B8B6-3B5E3167A616}"/>
              </a:ext>
            </a:extLst>
          </p:cNvPr>
          <p:cNvSpPr/>
          <p:nvPr/>
        </p:nvSpPr>
        <p:spPr>
          <a:xfrm>
            <a:off x="8229729" y="1614647"/>
            <a:ext cx="219919" cy="1773820"/>
          </a:xfrm>
          <a:prstGeom prst="rightBrace">
            <a:avLst>
              <a:gd name="adj1" fmla="val 52451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516C5-CDAF-8642-86D8-D745805CB279}"/>
              </a:ext>
            </a:extLst>
          </p:cNvPr>
          <p:cNvSpPr txBox="1"/>
          <p:nvPr/>
        </p:nvSpPr>
        <p:spPr>
          <a:xfrm>
            <a:off x="8638031" y="2316891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9A592B-70F0-2241-A709-76B88A7D3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45FE3D-77E2-9E47-BCDE-8D91B625B471}"/>
              </a:ext>
            </a:extLst>
          </p:cNvPr>
          <p:cNvSpPr/>
          <p:nvPr/>
        </p:nvSpPr>
        <p:spPr>
          <a:xfrm>
            <a:off x="925086" y="1315419"/>
            <a:ext cx="996312" cy="507790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050FB4-99D6-8241-83DB-E51F228FA72B}"/>
              </a:ext>
            </a:extLst>
          </p:cNvPr>
          <p:cNvSpPr txBox="1"/>
          <p:nvPr/>
        </p:nvSpPr>
        <p:spPr>
          <a:xfrm>
            <a:off x="5554638" y="423332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</a:t>
            </a:r>
            <a:r>
              <a:rPr kumimoji="1" lang="ko-KR" altLang="en-US" dirty="0">
                <a:solidFill>
                  <a:srgbClr val="C00000"/>
                </a:solidFill>
              </a:rPr>
              <a:t>늦게 일어나서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>
                <a:solidFill>
                  <a:srgbClr val="C00000"/>
                </a:solidFill>
              </a:rPr>
              <a:t>안먹고</a:t>
            </a:r>
            <a:r>
              <a:rPr kumimoji="1" lang="ko-KR" altLang="en-US" dirty="0">
                <a:solidFill>
                  <a:srgbClr val="C00000"/>
                </a:solidFill>
              </a:rPr>
              <a:t> 출근한다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2420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EF94A8-3EA5-E846-B0B0-EC7FAD26A759}"/>
                  </a:ext>
                </a:extLst>
              </p:cNvPr>
              <p:cNvSpPr txBox="1"/>
              <p:nvPr/>
            </p:nvSpPr>
            <p:spPr>
              <a:xfrm>
                <a:off x="5343238" y="3407036"/>
                <a:ext cx="9822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EF94A8-3EA5-E846-B0B0-EC7FAD26A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38" y="3407036"/>
                <a:ext cx="982256" cy="584775"/>
              </a:xfrm>
              <a:prstGeom prst="rect">
                <a:avLst/>
              </a:prstGeom>
              <a:blipFill>
                <a:blip r:embed="rId3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D1D0B2-D69F-A846-BC47-8CCD1DA6A5EB}"/>
                  </a:ext>
                </a:extLst>
              </p:cNvPr>
              <p:cNvSpPr txBox="1"/>
              <p:nvPr/>
            </p:nvSpPr>
            <p:spPr>
              <a:xfrm>
                <a:off x="7933276" y="3447425"/>
                <a:ext cx="683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D1D0B2-D69F-A846-BC47-8CCD1DA6A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276" y="3447425"/>
                <a:ext cx="68319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81989-B112-EC47-9B1F-1737FC3271C3}"/>
                  </a:ext>
                </a:extLst>
              </p:cNvPr>
              <p:cNvSpPr txBox="1"/>
              <p:nvPr/>
            </p:nvSpPr>
            <p:spPr>
              <a:xfrm>
                <a:off x="10354314" y="3407036"/>
                <a:ext cx="995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81989-B112-EC47-9B1F-1737FC327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314" y="3407036"/>
                <a:ext cx="995850" cy="584775"/>
              </a:xfrm>
              <a:prstGeom prst="rect">
                <a:avLst/>
              </a:prstGeom>
              <a:blipFill>
                <a:blip r:embed="rId5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그림 24">
            <a:extLst>
              <a:ext uri="{FF2B5EF4-FFF2-40B4-BE49-F238E27FC236}">
                <a16:creationId xmlns:a16="http://schemas.microsoft.com/office/drawing/2014/main" id="{FF1F173C-4E53-5747-B385-B3A1146B4D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3BC9A7A-E4F6-1340-AD69-C3662136C1D2}"/>
              </a:ext>
            </a:extLst>
          </p:cNvPr>
          <p:cNvSpPr/>
          <p:nvPr/>
        </p:nvSpPr>
        <p:spPr>
          <a:xfrm>
            <a:off x="925086" y="1315419"/>
            <a:ext cx="996312" cy="507790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E346B-7FE8-3845-A428-965BEE42E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834" y="1428268"/>
            <a:ext cx="7155717" cy="159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2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9BA4-67EC-C14E-815E-6BB6A5522919}"/>
              </a:ext>
            </a:extLst>
          </p:cNvPr>
          <p:cNvSpPr txBox="1"/>
          <p:nvPr/>
        </p:nvSpPr>
        <p:spPr>
          <a:xfrm>
            <a:off x="1568101" y="4917140"/>
            <a:ext cx="124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Image Data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3A1828-7C19-554D-8033-E904ED6B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47" y="2238849"/>
            <a:ext cx="2560321" cy="256032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40C43E-A283-B24B-A65E-6A14A8EEF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876562"/>
              </p:ext>
            </p:extLst>
          </p:nvPr>
        </p:nvGraphicFramePr>
        <p:xfrm>
          <a:off x="5475283" y="2238850"/>
          <a:ext cx="256032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87948907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768957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0065676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703744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247288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52710825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103271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918269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03575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026979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7306A3-8321-EF41-AC12-A47D00BE5FC2}"/>
              </a:ext>
            </a:extLst>
          </p:cNvPr>
          <p:cNvCxnSpPr>
            <a:cxnSpLocks/>
          </p:cNvCxnSpPr>
          <p:nvPr/>
        </p:nvCxnSpPr>
        <p:spPr>
          <a:xfrm>
            <a:off x="3756211" y="3523129"/>
            <a:ext cx="153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B6F387-4875-AB48-91AB-5B38F2F40048}"/>
              </a:ext>
            </a:extLst>
          </p:cNvPr>
          <p:cNvSpPr txBox="1"/>
          <p:nvPr/>
        </p:nvSpPr>
        <p:spPr>
          <a:xfrm>
            <a:off x="3658249" y="2782669"/>
            <a:ext cx="164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Representation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836308-5A25-D24B-BFE2-D3F452424756}"/>
              </a:ext>
            </a:extLst>
          </p:cNvPr>
          <p:cNvSpPr txBox="1"/>
          <p:nvPr/>
        </p:nvSpPr>
        <p:spPr>
          <a:xfrm>
            <a:off x="6499025" y="4963306"/>
            <a:ext cx="799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7 x 7</a:t>
            </a:r>
          </a:p>
          <a:p>
            <a:pPr algn="ctr"/>
            <a:r>
              <a:rPr kumimoji="1" lang="en-US" altLang="ko-KR" dirty="0"/>
              <a:t>Matrix</a:t>
            </a:r>
            <a:endParaRPr kumimoji="1"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77B1DD1-5316-654F-9709-A684B2C8996E}"/>
              </a:ext>
            </a:extLst>
          </p:cNvPr>
          <p:cNvCxnSpPr>
            <a:cxnSpLocks/>
          </p:cNvCxnSpPr>
          <p:nvPr/>
        </p:nvCxnSpPr>
        <p:spPr>
          <a:xfrm>
            <a:off x="8193741" y="3399776"/>
            <a:ext cx="1174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347ACD3-DA49-AD48-B274-EC89C85031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9663453" y="2238849"/>
            <a:ext cx="1911602" cy="3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873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D5F4387-6F14-7846-B0C1-CE568FF9E2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925086" y="1315419"/>
            <a:ext cx="996312" cy="507790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E346B-7FE8-3845-A428-965BEE42E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834" y="1428268"/>
            <a:ext cx="7155717" cy="1592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520BEB-C4E4-9247-98DE-F5DBE380869E}"/>
                  </a:ext>
                </a:extLst>
              </p:cNvPr>
              <p:cNvSpPr txBox="1"/>
              <p:nvPr/>
            </p:nvSpPr>
            <p:spPr>
              <a:xfrm>
                <a:off x="5343238" y="3407036"/>
                <a:ext cx="9822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520BEB-C4E4-9247-98DE-F5DBE3808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38" y="3407036"/>
                <a:ext cx="982256" cy="584775"/>
              </a:xfrm>
              <a:prstGeom prst="rect">
                <a:avLst/>
              </a:prstGeom>
              <a:blipFill>
                <a:blip r:embed="rId5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1B9137-5350-7A4E-B404-B1D03981E8E7}"/>
                  </a:ext>
                </a:extLst>
              </p:cNvPr>
              <p:cNvSpPr txBox="1"/>
              <p:nvPr/>
            </p:nvSpPr>
            <p:spPr>
              <a:xfrm>
                <a:off x="7933276" y="3447425"/>
                <a:ext cx="683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1B9137-5350-7A4E-B404-B1D03981E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276" y="3447425"/>
                <a:ext cx="68319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7E2C4B-361D-9C4E-B939-061FEAF1CCBC}"/>
                  </a:ext>
                </a:extLst>
              </p:cNvPr>
              <p:cNvSpPr txBox="1"/>
              <p:nvPr/>
            </p:nvSpPr>
            <p:spPr>
              <a:xfrm>
                <a:off x="10354314" y="3407036"/>
                <a:ext cx="995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7E2C4B-361D-9C4E-B939-061FEAF1C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314" y="3407036"/>
                <a:ext cx="995850" cy="584775"/>
              </a:xfrm>
              <a:prstGeom prst="rect">
                <a:avLst/>
              </a:prstGeom>
              <a:blipFill>
                <a:blip r:embed="rId7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C858B0-F481-244C-8532-B64F64913E69}"/>
                  </a:ext>
                </a:extLst>
              </p:cNvPr>
              <p:cNvSpPr txBox="1"/>
              <p:nvPr/>
            </p:nvSpPr>
            <p:spPr>
              <a:xfrm>
                <a:off x="5386102" y="4212412"/>
                <a:ext cx="8607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(1, 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C858B0-F481-244C-8532-B64F64913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102" y="4212412"/>
                <a:ext cx="860748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A8F65-60D9-9747-8214-804A1ADDCF60}"/>
                  </a:ext>
                </a:extLst>
              </p:cNvPr>
              <p:cNvSpPr txBox="1"/>
              <p:nvPr/>
            </p:nvSpPr>
            <p:spPr>
              <a:xfrm>
                <a:off x="7819293" y="4212412"/>
                <a:ext cx="9119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A8F65-60D9-9747-8214-804A1ADD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293" y="4212412"/>
                <a:ext cx="911916" cy="400110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85D336-F5B3-BE4C-8478-CB939CC077EE}"/>
                  </a:ext>
                </a:extLst>
              </p:cNvPr>
              <p:cNvSpPr txBox="1"/>
              <p:nvPr/>
            </p:nvSpPr>
            <p:spPr>
              <a:xfrm>
                <a:off x="10236572" y="4212412"/>
                <a:ext cx="8861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(1, 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85D336-F5B3-BE4C-8478-CB939CC07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6572" y="4212412"/>
                <a:ext cx="886140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167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1839486" y="3009416"/>
            <a:ext cx="637496" cy="1863525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52645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1839486" y="3009416"/>
            <a:ext cx="637496" cy="1863525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/>
              <p:nvPr/>
            </p:nvSpPr>
            <p:spPr>
              <a:xfrm>
                <a:off x="6987165" y="3301676"/>
                <a:ext cx="22881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400" dirty="0"/>
                  <a:t>하나의 </a:t>
                </a:r>
                <a:r>
                  <a:rPr kumimoji="1" lang="en-US" altLang="ko-KR" sz="2400" dirty="0"/>
                  <a:t>vector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kumimoji="1" lang="en-US" altLang="ko-KR" sz="2400" dirty="0"/>
                  <a:t> </a:t>
                </a:r>
                <a:endParaRPr kumimoji="1" lang="ko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65" y="3301676"/>
                <a:ext cx="2288191" cy="461665"/>
              </a:xfrm>
              <a:prstGeom prst="rect">
                <a:avLst/>
              </a:prstGeom>
              <a:blipFill>
                <a:blip r:embed="rId4"/>
                <a:stretch>
                  <a:fillRect l="-3867" t="-13514" b="-297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0A206DF-FACB-6C4B-A7DE-53D7B4AAFA37}"/>
              </a:ext>
            </a:extLst>
          </p:cNvPr>
          <p:cNvCxnSpPr/>
          <p:nvPr/>
        </p:nvCxnSpPr>
        <p:spPr>
          <a:xfrm>
            <a:off x="8131261" y="2095018"/>
            <a:ext cx="0" cy="914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64ABA5-FA60-4842-A469-03C7AF98D97D}"/>
                  </a:ext>
                </a:extLst>
              </p:cNvPr>
              <p:cNvSpPr txBox="1"/>
              <p:nvPr/>
            </p:nvSpPr>
            <p:spPr>
              <a:xfrm>
                <a:off x="5930370" y="1404615"/>
                <a:ext cx="45601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64ABA5-FA60-4842-A469-03C7AF98D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370" y="1404615"/>
                <a:ext cx="456015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3057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1839486" y="3009416"/>
            <a:ext cx="637496" cy="1863525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C17A71-8590-5E48-B3E8-9C9763DFEEAD}"/>
                  </a:ext>
                </a:extLst>
              </p:cNvPr>
              <p:cNvSpPr txBox="1"/>
              <p:nvPr/>
            </p:nvSpPr>
            <p:spPr>
              <a:xfrm>
                <a:off x="5930370" y="1404615"/>
                <a:ext cx="45601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C17A71-8590-5E48-B3E8-9C9763DFE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370" y="1404615"/>
                <a:ext cx="456015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/>
              <p:nvPr/>
            </p:nvSpPr>
            <p:spPr>
              <a:xfrm>
                <a:off x="6987165" y="3301676"/>
                <a:ext cx="22881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400" dirty="0"/>
                  <a:t>하나의 </a:t>
                </a:r>
                <a:r>
                  <a:rPr kumimoji="1" lang="en-US" altLang="ko-KR" sz="2400" dirty="0"/>
                  <a:t>vector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kumimoji="1" lang="en-US" altLang="ko-KR" sz="2400" dirty="0"/>
                  <a:t> </a:t>
                </a:r>
                <a:endParaRPr kumimoji="1" lang="ko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65" y="3301676"/>
                <a:ext cx="2288191" cy="461665"/>
              </a:xfrm>
              <a:prstGeom prst="rect">
                <a:avLst/>
              </a:prstGeom>
              <a:blipFill>
                <a:blip r:embed="rId5"/>
                <a:stretch>
                  <a:fillRect l="-3867" t="-13514" b="-297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0A206DF-FACB-6C4B-A7DE-53D7B4AAFA37}"/>
              </a:ext>
            </a:extLst>
          </p:cNvPr>
          <p:cNvCxnSpPr/>
          <p:nvPr/>
        </p:nvCxnSpPr>
        <p:spPr>
          <a:xfrm>
            <a:off x="8131261" y="2095018"/>
            <a:ext cx="0" cy="914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E0EF99-5269-6A4B-8B39-FDED7A553F14}"/>
              </a:ext>
            </a:extLst>
          </p:cNvPr>
          <p:cNvSpPr txBox="1"/>
          <p:nvPr/>
        </p:nvSpPr>
        <p:spPr>
          <a:xfrm>
            <a:off x="8322197" y="23675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</a:rPr>
              <a:t>평균</a:t>
            </a:r>
          </a:p>
        </p:txBody>
      </p:sp>
    </p:spTree>
    <p:extLst>
      <p:ext uri="{BB962C8B-B14F-4D97-AF65-F5344CB8AC3E}">
        <p14:creationId xmlns:p14="http://schemas.microsoft.com/office/powerpoint/2010/main" val="331705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1839486" y="3009416"/>
            <a:ext cx="637496" cy="1863525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C17A71-8590-5E48-B3E8-9C9763DFEEAD}"/>
                  </a:ext>
                </a:extLst>
              </p:cNvPr>
              <p:cNvSpPr txBox="1"/>
              <p:nvPr/>
            </p:nvSpPr>
            <p:spPr>
              <a:xfrm>
                <a:off x="5930370" y="1404615"/>
                <a:ext cx="44287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C17A71-8590-5E48-B3E8-9C9763DFE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370" y="1404615"/>
                <a:ext cx="442871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/>
              <p:nvPr/>
            </p:nvSpPr>
            <p:spPr>
              <a:xfrm>
                <a:off x="5253806" y="3449132"/>
                <a:ext cx="603036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806" y="3449132"/>
                <a:ext cx="6030369" cy="793615"/>
              </a:xfrm>
              <a:prstGeom prst="rect">
                <a:avLst/>
              </a:prstGeom>
              <a:blipFill>
                <a:blip r:embed="rId5"/>
                <a:stretch>
                  <a:fillRect t="-158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0A206DF-FACB-6C4B-A7DE-53D7B4AAFA37}"/>
              </a:ext>
            </a:extLst>
          </p:cNvPr>
          <p:cNvCxnSpPr/>
          <p:nvPr/>
        </p:nvCxnSpPr>
        <p:spPr>
          <a:xfrm>
            <a:off x="8131261" y="2095018"/>
            <a:ext cx="0" cy="914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E0EF99-5269-6A4B-8B39-FDED7A553F14}"/>
              </a:ext>
            </a:extLst>
          </p:cNvPr>
          <p:cNvSpPr txBox="1"/>
          <p:nvPr/>
        </p:nvSpPr>
        <p:spPr>
          <a:xfrm>
            <a:off x="8322197" y="23675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</a:rPr>
              <a:t>평균</a:t>
            </a:r>
          </a:p>
        </p:txBody>
      </p:sp>
    </p:spTree>
    <p:extLst>
      <p:ext uri="{BB962C8B-B14F-4D97-AF65-F5344CB8AC3E}">
        <p14:creationId xmlns:p14="http://schemas.microsoft.com/office/powerpoint/2010/main" val="14332661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2416654" y="3564526"/>
            <a:ext cx="639062" cy="451890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433D7F-38E1-774C-8DA3-0E366A118156}"/>
                  </a:ext>
                </a:extLst>
              </p:cNvPr>
              <p:cNvSpPr txBox="1"/>
              <p:nvPr/>
            </p:nvSpPr>
            <p:spPr>
              <a:xfrm>
                <a:off x="4787902" y="975658"/>
                <a:ext cx="5144229" cy="1519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</m:oMath>
                </a14:m>
                <a:r>
                  <a:rPr kumimoji="1" lang="en-US" altLang="ko-KR" sz="2400" b="0" dirty="0"/>
                  <a:t> </a:t>
                </a:r>
                <a:r>
                  <a:rPr kumimoji="1" lang="en-US" altLang="ko-KR" sz="2400" b="1" dirty="0">
                    <a:solidFill>
                      <a:schemeClr val="accent1"/>
                    </a:solidFill>
                  </a:rPr>
                  <a:t>=&gt; shape of (N , V)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Vocabulary size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Embedding </a:t>
                </a:r>
                <a:r>
                  <a:rPr kumimoji="1" lang="ko-KR" altLang="en-US" sz="2000" dirty="0"/>
                  <a:t>하고자 하는 </a:t>
                </a:r>
                <a:r>
                  <a:rPr kumimoji="1" lang="en-US" altLang="ko-KR" sz="2000" dirty="0"/>
                  <a:t>dimension </a:t>
                </a:r>
                <a:r>
                  <a:rPr kumimoji="1" lang="ko-KR" altLang="en-US" sz="2000" dirty="0"/>
                  <a:t>크기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433D7F-38E1-774C-8DA3-0E366A118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02" y="975658"/>
                <a:ext cx="5144229" cy="1519455"/>
              </a:xfrm>
              <a:prstGeom prst="rect">
                <a:avLst/>
              </a:prstGeom>
              <a:blipFill>
                <a:blip r:embed="rId4"/>
                <a:stretch>
                  <a:fillRect l="-985" r="-246" b="-5833"/>
                </a:stretch>
              </a:blipFill>
            </p:spPr>
            <p:txBody>
              <a:bodyPr/>
              <a:lstStyle/>
              <a:p>
                <a:r>
                  <a:rPr lang="ko-Kore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8750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2416654" y="3564526"/>
            <a:ext cx="639062" cy="451890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433D7F-38E1-774C-8DA3-0E366A118156}"/>
                  </a:ext>
                </a:extLst>
              </p:cNvPr>
              <p:cNvSpPr txBox="1"/>
              <p:nvPr/>
            </p:nvSpPr>
            <p:spPr>
              <a:xfrm>
                <a:off x="4787902" y="975658"/>
                <a:ext cx="5144229" cy="1519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</m:oMath>
                </a14:m>
                <a:r>
                  <a:rPr kumimoji="1" lang="en-US" altLang="ko-KR" sz="2400" b="0" dirty="0"/>
                  <a:t> </a:t>
                </a:r>
                <a:r>
                  <a:rPr kumimoji="1" lang="en-US" altLang="ko-KR" sz="2400" b="1" dirty="0">
                    <a:solidFill>
                      <a:schemeClr val="accent1"/>
                    </a:solidFill>
                  </a:rPr>
                  <a:t>=&gt; shape of (N , V)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Vocabulary size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Embedding </a:t>
                </a:r>
                <a:r>
                  <a:rPr kumimoji="1" lang="ko-KR" altLang="en-US" sz="2000" dirty="0"/>
                  <a:t>하고자 하는 </a:t>
                </a:r>
                <a:r>
                  <a:rPr kumimoji="1" lang="en-US" altLang="ko-KR" sz="2000" dirty="0"/>
                  <a:t>dimension </a:t>
                </a:r>
                <a:r>
                  <a:rPr kumimoji="1" lang="ko-KR" altLang="en-US" sz="2000" dirty="0"/>
                  <a:t>크기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433D7F-38E1-774C-8DA3-0E366A118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02" y="975658"/>
                <a:ext cx="5144229" cy="1519455"/>
              </a:xfrm>
              <a:prstGeom prst="rect">
                <a:avLst/>
              </a:prstGeom>
              <a:blipFill>
                <a:blip r:embed="rId4"/>
                <a:stretch>
                  <a:fillRect l="-985" r="-246" b="-5833"/>
                </a:stretch>
              </a:blipFill>
            </p:spPr>
            <p:txBody>
              <a:bodyPr/>
              <a:lstStyle/>
              <a:p>
                <a:r>
                  <a:rPr lang="ko-Kore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A4D22D-54E0-3C49-9AD7-490E1701D088}"/>
              </a:ext>
            </a:extLst>
          </p:cNvPr>
          <p:cNvSpPr txBox="1"/>
          <p:nvPr/>
        </p:nvSpPr>
        <p:spPr>
          <a:xfrm>
            <a:off x="4660580" y="4362888"/>
            <a:ext cx="6338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Output</a:t>
            </a:r>
            <a:r>
              <a:rPr kumimoji="1" lang="ko-KR" altLang="en-US" b="1" dirty="0" err="1">
                <a:solidFill>
                  <a:schemeClr val="accent1"/>
                </a:solidFill>
              </a:rPr>
              <a:t>으로</a:t>
            </a:r>
            <a:r>
              <a:rPr kumimoji="1" lang="ko-KR" altLang="en-US" b="1" dirty="0">
                <a:solidFill>
                  <a:schemeClr val="accent1"/>
                </a:solidFill>
              </a:rPr>
              <a:t> 나올 단어 예측을 위해 </a:t>
            </a:r>
            <a:r>
              <a:rPr kumimoji="1" lang="en-US" altLang="ko-KR" b="1" dirty="0">
                <a:solidFill>
                  <a:schemeClr val="accent1"/>
                </a:solidFill>
              </a:rPr>
              <a:t>V </a:t>
            </a:r>
            <a:r>
              <a:rPr kumimoji="1" lang="ko-KR" altLang="en-US" b="1" dirty="0">
                <a:solidFill>
                  <a:schemeClr val="accent1"/>
                </a:solidFill>
              </a:rPr>
              <a:t>크기의 벡터로 </a:t>
            </a:r>
            <a:r>
              <a:rPr kumimoji="1" lang="ko-KR" altLang="en-US" b="1" dirty="0" err="1">
                <a:solidFill>
                  <a:schemeClr val="accent1"/>
                </a:solidFill>
              </a:rPr>
              <a:t>만들어줌</a:t>
            </a:r>
            <a:r>
              <a:rPr kumimoji="1" lang="en-US" altLang="ko-KR" b="1" dirty="0">
                <a:solidFill>
                  <a:schemeClr val="accent1"/>
                </a:solidFill>
              </a:rPr>
              <a:t>.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0678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2208309" y="2707999"/>
            <a:ext cx="2213220" cy="2326988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CD25B-B1E6-0047-9274-1388EA1A9137}"/>
                  </a:ext>
                </a:extLst>
              </p:cNvPr>
              <p:cNvSpPr txBox="1"/>
              <p:nvPr/>
            </p:nvSpPr>
            <p:spPr>
              <a:xfrm>
                <a:off x="7316459" y="1038140"/>
                <a:ext cx="18310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8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8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CD25B-B1E6-0047-9274-1388EA1A9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459" y="1038140"/>
                <a:ext cx="1831014" cy="523220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6B0F34-68EA-1340-8199-9A84493A1F33}"/>
                  </a:ext>
                </a:extLst>
              </p:cNvPr>
              <p:cNvSpPr txBox="1"/>
              <p:nvPr/>
            </p:nvSpPr>
            <p:spPr>
              <a:xfrm>
                <a:off x="6828761" y="2061616"/>
                <a:ext cx="28064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× 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6B0F34-68EA-1340-8199-9A84493A1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761" y="2061616"/>
                <a:ext cx="2806409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1699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4B169DA-7F08-9D49-9E58-51FE2B1C1F05}"/>
              </a:ext>
            </a:extLst>
          </p:cNvPr>
          <p:cNvCxnSpPr/>
          <p:nvPr/>
        </p:nvCxnSpPr>
        <p:spPr>
          <a:xfrm>
            <a:off x="3826565" y="3846444"/>
            <a:ext cx="11231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C7CF64C-A784-074E-85DA-BC0379330C43}"/>
              </a:ext>
            </a:extLst>
          </p:cNvPr>
          <p:cNvSpPr txBox="1"/>
          <p:nvPr/>
        </p:nvSpPr>
        <p:spPr>
          <a:xfrm>
            <a:off x="3910739" y="40233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C00000"/>
                </a:solidFill>
              </a:rPr>
              <a:t>확률값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5256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4B169DA-7F08-9D49-9E58-51FE2B1C1F05}"/>
              </a:ext>
            </a:extLst>
          </p:cNvPr>
          <p:cNvCxnSpPr/>
          <p:nvPr/>
        </p:nvCxnSpPr>
        <p:spPr>
          <a:xfrm>
            <a:off x="3826565" y="3846444"/>
            <a:ext cx="11231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B914F2-8FF6-E848-8C54-779AD961C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013849"/>
              </p:ext>
            </p:extLst>
          </p:nvPr>
        </p:nvGraphicFramePr>
        <p:xfrm>
          <a:off x="5216105" y="2505324"/>
          <a:ext cx="58364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4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0.12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C7CF64C-A784-074E-85DA-BC0379330C43}"/>
              </a:ext>
            </a:extLst>
          </p:cNvPr>
          <p:cNvSpPr txBox="1"/>
          <p:nvPr/>
        </p:nvSpPr>
        <p:spPr>
          <a:xfrm>
            <a:off x="3910739" y="40233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C00000"/>
                </a:solidFill>
              </a:rPr>
              <a:t>확률값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/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𝑠𝑜𝑓𝑡𝑚𝑎𝑥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kumimoji="1" lang="en-US" altLang="ko-KR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blipFill>
                <a:blip r:embed="rId4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18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9BA4-67EC-C14E-815E-6BB6A5522919}"/>
              </a:ext>
            </a:extLst>
          </p:cNvPr>
          <p:cNvSpPr txBox="1"/>
          <p:nvPr/>
        </p:nvSpPr>
        <p:spPr>
          <a:xfrm>
            <a:off x="1648976" y="3944469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7306A3-8321-EF41-AC12-A47D00BE5FC2}"/>
              </a:ext>
            </a:extLst>
          </p:cNvPr>
          <p:cNvCxnSpPr>
            <a:cxnSpLocks/>
          </p:cNvCxnSpPr>
          <p:nvPr/>
        </p:nvCxnSpPr>
        <p:spPr>
          <a:xfrm>
            <a:off x="3935699" y="3464858"/>
            <a:ext cx="153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B6F387-4875-AB48-91AB-5B38F2F40048}"/>
              </a:ext>
            </a:extLst>
          </p:cNvPr>
          <p:cNvSpPr txBox="1"/>
          <p:nvPr/>
        </p:nvSpPr>
        <p:spPr>
          <a:xfrm>
            <a:off x="3837737" y="2724398"/>
            <a:ext cx="164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Representation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8F25A-C090-684D-A0FC-05C201D90358}"/>
              </a:ext>
            </a:extLst>
          </p:cNvPr>
          <p:cNvSpPr txBox="1"/>
          <p:nvPr/>
        </p:nvSpPr>
        <p:spPr>
          <a:xfrm>
            <a:off x="987857" y="3265401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 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A860D-BED5-8249-8A42-23E7BA154C07}"/>
              </a:ext>
            </a:extLst>
          </p:cNvPr>
          <p:cNvSpPr txBox="1"/>
          <p:nvPr/>
        </p:nvSpPr>
        <p:spPr>
          <a:xfrm>
            <a:off x="5883586" y="1485598"/>
            <a:ext cx="164538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900" b="1" dirty="0">
                <a:solidFill>
                  <a:schemeClr val="accent1"/>
                </a:solidFill>
                <a:latin typeface="+mj-ea"/>
                <a:ea typeface="+mj-ea"/>
              </a:rPr>
              <a:t>?</a:t>
            </a:r>
            <a:endParaRPr kumimoji="1" lang="ko-KR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CDDEF9-F134-554A-9DD4-EEADC4EACE98}"/>
              </a:ext>
            </a:extLst>
          </p:cNvPr>
          <p:cNvCxnSpPr>
            <a:cxnSpLocks/>
          </p:cNvCxnSpPr>
          <p:nvPr/>
        </p:nvCxnSpPr>
        <p:spPr>
          <a:xfrm>
            <a:off x="7356706" y="3464858"/>
            <a:ext cx="1174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907CB85-7D29-7C42-933D-78288A7A0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928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4B169DA-7F08-9D49-9E58-51FE2B1C1F05}"/>
              </a:ext>
            </a:extLst>
          </p:cNvPr>
          <p:cNvCxnSpPr/>
          <p:nvPr/>
        </p:nvCxnSpPr>
        <p:spPr>
          <a:xfrm>
            <a:off x="3826565" y="3846444"/>
            <a:ext cx="11231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B914F2-8FF6-E848-8C54-779AD961CE44}"/>
              </a:ext>
            </a:extLst>
          </p:cNvPr>
          <p:cNvGraphicFramePr>
            <a:graphicFrameLocks noGrp="1"/>
          </p:cNvGraphicFramePr>
          <p:nvPr/>
        </p:nvGraphicFramePr>
        <p:xfrm>
          <a:off x="5216105" y="2505324"/>
          <a:ext cx="58364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4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0.12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C7CF64C-A784-074E-85DA-BC0379330C43}"/>
              </a:ext>
            </a:extLst>
          </p:cNvPr>
          <p:cNvSpPr txBox="1"/>
          <p:nvPr/>
        </p:nvSpPr>
        <p:spPr>
          <a:xfrm>
            <a:off x="3910739" y="40233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C00000"/>
                </a:solidFill>
              </a:rPr>
              <a:t>확률값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/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𝑠𝑜𝑓𝑡𝑚𝑎𝑥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kumimoji="1" lang="en-US" altLang="ko-KR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blipFill>
                <a:blip r:embed="rId4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FFE7CDA-B8F5-2640-AEED-2FD761594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84342"/>
              </p:ext>
            </p:extLst>
          </p:nvPr>
        </p:nvGraphicFramePr>
        <p:xfrm>
          <a:off x="8077135" y="2505324"/>
          <a:ext cx="33210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10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2FC4636-DB6C-2749-80F9-78DE7CDB350D}"/>
              </a:ext>
            </a:extLst>
          </p:cNvPr>
          <p:cNvSpPr txBox="1"/>
          <p:nvPr/>
        </p:nvSpPr>
        <p:spPr>
          <a:xfrm>
            <a:off x="7879813" y="5332458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i="1" dirty="0"/>
              <a:t>label</a:t>
            </a:r>
            <a:endParaRPr kumimoji="1"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884560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4B169DA-7F08-9D49-9E58-51FE2B1C1F05}"/>
              </a:ext>
            </a:extLst>
          </p:cNvPr>
          <p:cNvCxnSpPr/>
          <p:nvPr/>
        </p:nvCxnSpPr>
        <p:spPr>
          <a:xfrm>
            <a:off x="3826565" y="3846444"/>
            <a:ext cx="11231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B914F2-8FF6-E848-8C54-779AD961CE44}"/>
              </a:ext>
            </a:extLst>
          </p:cNvPr>
          <p:cNvGraphicFramePr>
            <a:graphicFrameLocks noGrp="1"/>
          </p:cNvGraphicFramePr>
          <p:nvPr/>
        </p:nvGraphicFramePr>
        <p:xfrm>
          <a:off x="5216105" y="2505324"/>
          <a:ext cx="58364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4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0.12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C7CF64C-A784-074E-85DA-BC0379330C43}"/>
              </a:ext>
            </a:extLst>
          </p:cNvPr>
          <p:cNvSpPr txBox="1"/>
          <p:nvPr/>
        </p:nvSpPr>
        <p:spPr>
          <a:xfrm>
            <a:off x="3910739" y="40233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C00000"/>
                </a:solidFill>
              </a:rPr>
              <a:t>확률값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/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𝑠𝑜𝑓𝑡𝑚𝑎𝑥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kumimoji="1" lang="en-US" altLang="ko-KR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blipFill>
                <a:blip r:embed="rId4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FFE7CDA-B8F5-2640-AEED-2FD7615947A0}"/>
              </a:ext>
            </a:extLst>
          </p:cNvPr>
          <p:cNvGraphicFramePr>
            <a:graphicFrameLocks noGrp="1"/>
          </p:cNvGraphicFramePr>
          <p:nvPr/>
        </p:nvGraphicFramePr>
        <p:xfrm>
          <a:off x="8077135" y="2505324"/>
          <a:ext cx="33210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10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2FC4636-DB6C-2749-80F9-78DE7CDB350D}"/>
              </a:ext>
            </a:extLst>
          </p:cNvPr>
          <p:cNvSpPr txBox="1"/>
          <p:nvPr/>
        </p:nvSpPr>
        <p:spPr>
          <a:xfrm>
            <a:off x="7879813" y="5332458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i="1" dirty="0"/>
              <a:t>label</a:t>
            </a:r>
            <a:endParaRPr kumimoji="1" lang="ko-KR" altLang="en-US" sz="2000" i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DF102A-54FD-7F46-9A2F-2041AA76045B}"/>
              </a:ext>
            </a:extLst>
          </p:cNvPr>
          <p:cNvCxnSpPr/>
          <p:nvPr/>
        </p:nvCxnSpPr>
        <p:spPr>
          <a:xfrm>
            <a:off x="6135756" y="3846444"/>
            <a:ext cx="1557130" cy="0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4E3B5D-0074-CE4E-B28E-A42CD07E9F4F}"/>
              </a:ext>
            </a:extLst>
          </p:cNvPr>
          <p:cNvSpPr txBox="1"/>
          <p:nvPr/>
        </p:nvSpPr>
        <p:spPr>
          <a:xfrm>
            <a:off x="6585993" y="3244334"/>
            <a:ext cx="656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Train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268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99516-E5FF-C54A-A407-3C71EE646AFF}"/>
              </a:ext>
            </a:extLst>
          </p:cNvPr>
          <p:cNvSpPr txBox="1"/>
          <p:nvPr/>
        </p:nvSpPr>
        <p:spPr>
          <a:xfrm>
            <a:off x="457200" y="1411357"/>
            <a:ext cx="2152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/>
              <a:t>Cross Entropy Loss</a:t>
            </a:r>
            <a:endParaRPr kumimoji="1" lang="ko-KR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907084-6B96-DF4D-A8A8-FBDA7BA719F0}"/>
                  </a:ext>
                </a:extLst>
              </p:cNvPr>
              <p:cNvSpPr txBox="1"/>
              <p:nvPr/>
            </p:nvSpPr>
            <p:spPr>
              <a:xfrm>
                <a:off x="590185" y="1888435"/>
                <a:ext cx="8533937" cy="1265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kumimoji="1" lang="en-US" altLang="ko-KR" sz="2000" b="0" dirty="0"/>
              </a:p>
              <a:p>
                <a:r>
                  <a:rPr kumimoji="1" lang="en-US" altLang="ko-KR" sz="2000" dirty="0"/>
                  <a:t>		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=−(0⋅</m:t>
                    </m:r>
                    <m:func>
                      <m:func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e>
                    </m:func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+0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0.12</m:t>
                        </m:r>
                      </m:e>
                    </m:func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e>
                    </m:func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+…+0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0.05</m:t>
                        </m:r>
                      </m:e>
                    </m:func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907084-6B96-DF4D-A8A8-FBDA7BA71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85" y="1888435"/>
                <a:ext cx="8533937" cy="1265603"/>
              </a:xfrm>
              <a:prstGeom prst="rect">
                <a:avLst/>
              </a:prstGeom>
              <a:blipFill>
                <a:blip r:embed="rId3"/>
                <a:stretch>
                  <a:fillRect t="-75000" b="-9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85060A-4779-404C-9DC5-F6C78EB8C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857792"/>
              </p:ext>
            </p:extLst>
          </p:nvPr>
        </p:nvGraphicFramePr>
        <p:xfrm>
          <a:off x="6771861" y="3451852"/>
          <a:ext cx="58364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4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0.12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D8FFFC-A376-6141-833E-87D359773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869740"/>
              </p:ext>
            </p:extLst>
          </p:nvPr>
        </p:nvGraphicFramePr>
        <p:xfrm>
          <a:off x="8529648" y="3451852"/>
          <a:ext cx="33210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10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B22E1F-F599-CD41-AF07-EA2BBFBF731B}"/>
                  </a:ext>
                </a:extLst>
              </p:cNvPr>
              <p:cNvSpPr txBox="1"/>
              <p:nvPr/>
            </p:nvSpPr>
            <p:spPr>
              <a:xfrm>
                <a:off x="6879222" y="6257835"/>
                <a:ext cx="4762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B22E1F-F599-CD41-AF07-EA2BBFBF7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222" y="6257835"/>
                <a:ext cx="476284" cy="400110"/>
              </a:xfrm>
              <a:prstGeom prst="rect">
                <a:avLst/>
              </a:prstGeom>
              <a:blipFill>
                <a:blip r:embed="rId4"/>
                <a:stretch>
                  <a:fillRect t="-3125"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35CD40-53A7-CA49-ADC3-6755CEBB2B0C}"/>
                  </a:ext>
                </a:extLst>
              </p:cNvPr>
              <p:cNvSpPr txBox="1"/>
              <p:nvPr/>
            </p:nvSpPr>
            <p:spPr>
              <a:xfrm>
                <a:off x="8457558" y="6257835"/>
                <a:ext cx="4762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35CD40-53A7-CA49-ADC3-6755CEBB2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558" y="6257835"/>
                <a:ext cx="476284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0726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A7D6A1-EC15-8D45-B425-5DE440C413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179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E3CD6-F27A-1D44-8A50-FD91FAC038D5}"/>
              </a:ext>
            </a:extLst>
          </p:cNvPr>
          <p:cNvSpPr txBox="1"/>
          <p:nvPr/>
        </p:nvSpPr>
        <p:spPr>
          <a:xfrm>
            <a:off x="574467" y="141211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핵심 </a:t>
            </a:r>
            <a:r>
              <a:rPr kumimoji="1" lang="en-US" altLang="ko-KR" dirty="0"/>
              <a:t>Idea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F030B-A251-A943-85F2-2A5C8B7D7AE5}"/>
              </a:ext>
            </a:extLst>
          </p:cNvPr>
          <p:cNvSpPr txBox="1"/>
          <p:nvPr/>
        </p:nvSpPr>
        <p:spPr>
          <a:xfrm>
            <a:off x="2312597" y="2340059"/>
            <a:ext cx="855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CBOW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3F482-023F-6642-B8AB-A672BA97D33A}"/>
              </a:ext>
            </a:extLst>
          </p:cNvPr>
          <p:cNvSpPr txBox="1"/>
          <p:nvPr/>
        </p:nvSpPr>
        <p:spPr>
          <a:xfrm>
            <a:off x="8083151" y="2340059"/>
            <a:ext cx="126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Skip-Gram</a:t>
            </a:r>
            <a:endParaRPr kumimoji="1"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0C1A2-5ED3-6044-9AD2-11113EFDE43E}"/>
              </a:ext>
            </a:extLst>
          </p:cNvPr>
          <p:cNvSpPr txBox="1"/>
          <p:nvPr/>
        </p:nvSpPr>
        <p:spPr>
          <a:xfrm>
            <a:off x="675640" y="329878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C18EE-0135-1B47-ABE7-33DE49C9F965}"/>
              </a:ext>
            </a:extLst>
          </p:cNvPr>
          <p:cNvSpPr txBox="1"/>
          <p:nvPr/>
        </p:nvSpPr>
        <p:spPr>
          <a:xfrm>
            <a:off x="6739093" y="3298784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r>
              <a:rPr kumimoji="1" lang="ko-KR" altLang="en-US" dirty="0"/>
              <a:t> 아침을 </a:t>
            </a:r>
            <a:r>
              <a:rPr kumimoji="1" lang="en-US" altLang="ko-KR" dirty="0"/>
              <a:t>______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BD8B6-AF31-9446-A2DC-C7A3200303BE}"/>
              </a:ext>
            </a:extLst>
          </p:cNvPr>
          <p:cNvSpPr txBox="1"/>
          <p:nvPr/>
        </p:nvSpPr>
        <p:spPr>
          <a:xfrm>
            <a:off x="620340" y="4354010"/>
            <a:ext cx="488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1"/>
                </a:solidFill>
              </a:rPr>
              <a:t>주변의 여러 단어들을 통해 하나의 단어를 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C4DD9-7C46-D942-80A6-61C664D2BCE3}"/>
              </a:ext>
            </a:extLst>
          </p:cNvPr>
          <p:cNvSpPr txBox="1"/>
          <p:nvPr/>
        </p:nvSpPr>
        <p:spPr>
          <a:xfrm>
            <a:off x="6683785" y="4354010"/>
            <a:ext cx="465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1"/>
                </a:solidFill>
              </a:rPr>
              <a:t>하나의 단어를 통해 주변 여러 단어들을 예측</a:t>
            </a:r>
          </a:p>
        </p:txBody>
      </p:sp>
    </p:spTree>
    <p:extLst>
      <p:ext uri="{BB962C8B-B14F-4D97-AF65-F5344CB8AC3E}">
        <p14:creationId xmlns:p14="http://schemas.microsoft.com/office/powerpoint/2010/main" val="27466567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CCFD1B-8BA4-3A4D-BA5D-E0B40FA4D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C43CCFD-425A-F94B-9D17-96405AA9E1F3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2C5BB-33C2-0D43-8C9E-9E7B0E03FEC2}"/>
              </a:ext>
            </a:extLst>
          </p:cNvPr>
          <p:cNvSpPr txBox="1"/>
          <p:nvPr/>
        </p:nvSpPr>
        <p:spPr>
          <a:xfrm>
            <a:off x="6096000" y="1040113"/>
            <a:ext cx="2092304" cy="29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CBOW: 2m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Skip-Gram: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Output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CBOW: 1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Skip-Gram: 2m</a:t>
            </a:r>
            <a:r>
              <a:rPr kumimoji="1"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7562422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D3AC9-981E-0E41-BA56-813B5D45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/>
              <p:nvPr/>
            </p:nvSpPr>
            <p:spPr>
              <a:xfrm>
                <a:off x="6000999" y="1122819"/>
                <a:ext cx="2717988" cy="588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kumimoji="1" lang="en-US" altLang="ko-K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999" y="1122819"/>
                <a:ext cx="2717988" cy="588110"/>
              </a:xfrm>
              <a:prstGeom prst="rect">
                <a:avLst/>
              </a:prstGeom>
              <a:blipFill>
                <a:blip r:embed="rId4"/>
                <a:stretch>
                  <a:fillRect l="-2326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CB27-F0E6-2A44-AECB-2B87C66D62DF}"/>
              </a:ext>
            </a:extLst>
          </p:cNvPr>
          <p:cNvSpPr/>
          <p:nvPr/>
        </p:nvSpPr>
        <p:spPr>
          <a:xfrm>
            <a:off x="790160" y="2524539"/>
            <a:ext cx="1883466" cy="2195318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980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D3AC9-981E-0E41-BA56-813B5D45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/>
              <p:nvPr/>
            </p:nvSpPr>
            <p:spPr>
              <a:xfrm>
                <a:off x="6000999" y="1122819"/>
                <a:ext cx="2222532" cy="1142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kumimoji="1" lang="en-US" altLang="ko-K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ko-KR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R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ko-KR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999" y="1122819"/>
                <a:ext cx="2222532" cy="1142108"/>
              </a:xfrm>
              <a:prstGeom prst="rect">
                <a:avLst/>
              </a:prstGeom>
              <a:blipFill>
                <a:blip r:embed="rId4"/>
                <a:stretch>
                  <a:fillRect l="-2841" r="-1136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CB27-F0E6-2A44-AECB-2B87C66D62DF}"/>
              </a:ext>
            </a:extLst>
          </p:cNvPr>
          <p:cNvSpPr/>
          <p:nvPr/>
        </p:nvSpPr>
        <p:spPr>
          <a:xfrm>
            <a:off x="2221395" y="1122819"/>
            <a:ext cx="1684683" cy="513558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7403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D3AC9-981E-0E41-BA56-813B5D45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/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kumimoji="1" lang="en-US" altLang="ko-K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ko-KR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ko-KR" sz="2400" b="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kumimoji="1" lang="en-US" altLang="ko-KR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blipFill>
                <a:blip r:embed="rId4"/>
                <a:stretch>
                  <a:fillRect l="-2024" r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CB27-F0E6-2A44-AECB-2B87C66D62DF}"/>
              </a:ext>
            </a:extLst>
          </p:cNvPr>
          <p:cNvSpPr/>
          <p:nvPr/>
        </p:nvSpPr>
        <p:spPr>
          <a:xfrm>
            <a:off x="3279913" y="1122819"/>
            <a:ext cx="626165" cy="513558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1214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D3AC9-981E-0E41-BA56-813B5D45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/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kumimoji="1" lang="en-US" altLang="ko-K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ko-KR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ko-KR" sz="2400" b="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kumimoji="1" lang="en-US" altLang="ko-KR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blipFill>
                <a:blip r:embed="rId4"/>
                <a:stretch>
                  <a:fillRect l="-2024" r="-405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CB27-F0E6-2A44-AECB-2B87C66D62DF}"/>
              </a:ext>
            </a:extLst>
          </p:cNvPr>
          <p:cNvSpPr/>
          <p:nvPr/>
        </p:nvSpPr>
        <p:spPr>
          <a:xfrm>
            <a:off x="3279913" y="1122819"/>
            <a:ext cx="626165" cy="513558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DF3FD-87BF-3643-A224-25F55D9F5494}"/>
              </a:ext>
            </a:extLst>
          </p:cNvPr>
          <p:cNvSpPr txBox="1"/>
          <p:nvPr/>
        </p:nvSpPr>
        <p:spPr>
          <a:xfrm>
            <a:off x="5975381" y="3681191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accent1"/>
                </a:solidFill>
              </a:rPr>
              <a:t>Label </a:t>
            </a:r>
            <a:r>
              <a:rPr kumimoji="1" lang="ko-KR" altLang="en-US" sz="2400" dirty="0">
                <a:solidFill>
                  <a:schemeClr val="accent1"/>
                </a:solidFill>
              </a:rPr>
              <a:t>이 </a:t>
            </a:r>
            <a:r>
              <a:rPr kumimoji="1" lang="en-US" altLang="ko-KR" sz="2400" dirty="0">
                <a:solidFill>
                  <a:schemeClr val="accent1"/>
                </a:solidFill>
              </a:rPr>
              <a:t>2m</a:t>
            </a:r>
            <a:r>
              <a:rPr kumimoji="1" lang="ko-KR" altLang="en-US" sz="2400" dirty="0">
                <a:solidFill>
                  <a:schemeClr val="accent1"/>
                </a:solidFill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053679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4410</TotalTime>
  <Words>2698</Words>
  <Application>Microsoft Macintosh PowerPoint</Application>
  <PresentationFormat>와이드스크린</PresentationFormat>
  <Paragraphs>1114</Paragraphs>
  <Slides>114</Slides>
  <Notes>105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114</vt:i4>
      </vt:variant>
    </vt:vector>
  </HeadingPairs>
  <TitlesOfParts>
    <vt:vector size="120" baseType="lpstr"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67</cp:revision>
  <dcterms:created xsi:type="dcterms:W3CDTF">2019-04-28T07:52:02Z</dcterms:created>
  <dcterms:modified xsi:type="dcterms:W3CDTF">2020-02-08T08:44:48Z</dcterms:modified>
</cp:coreProperties>
</file>